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72" r:id="rId15"/>
    <p:sldId id="273" r:id="rId16"/>
    <p:sldId id="268" r:id="rId17"/>
    <p:sldId id="269" r:id="rId18"/>
    <p:sldId id="270" r:id="rId19"/>
    <p:sldId id="288" r:id="rId20"/>
    <p:sldId id="274" r:id="rId21"/>
    <p:sldId id="277" r:id="rId22"/>
    <p:sldId id="276" r:id="rId23"/>
    <p:sldId id="275" r:id="rId24"/>
    <p:sldId id="292" r:id="rId25"/>
    <p:sldId id="278" r:id="rId26"/>
    <p:sldId id="279" r:id="rId27"/>
    <p:sldId id="281" r:id="rId28"/>
    <p:sldId id="282" r:id="rId29"/>
    <p:sldId id="283" r:id="rId30"/>
    <p:sldId id="284" r:id="rId31"/>
    <p:sldId id="285" r:id="rId32"/>
    <p:sldId id="287" r:id="rId33"/>
    <p:sldId id="289" r:id="rId34"/>
    <p:sldId id="290" r:id="rId35"/>
    <p:sldId id="293" r:id="rId3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2" autoAdjust="0"/>
    <p:restoredTop sz="83399" autoAdjust="0"/>
  </p:normalViewPr>
  <p:slideViewPr>
    <p:cSldViewPr snapToGrid="0" snapToObjects="1">
      <p:cViewPr>
        <p:scale>
          <a:sx n="50" d="100"/>
          <a:sy n="50" d="100"/>
        </p:scale>
        <p:origin x="1507" y="2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420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730825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375837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masterdocente.blogspot.com/2020/02/didactica-la-evaluacion.html"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s://masterdocente.blogspot.com/2020/02/didactica-la-evaluacion.html" TargetMode="Externa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tackoverflow.com/questions/8854876/designing-flowing-text-for-console-applications-c-user-applications" TargetMode="External"/><Relationship Id="rId4" Type="http://schemas.openxmlformats.org/officeDocument/2006/relationships/image" Target="../media/image42.gif"/></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s://rebelem.com/the-isaric-who-clinical-characterization-protocol-risk-stratification-of-patients-admitted-to-hospital-with-covid-19/roc-curves-of-4c-and-other-prediction-models/" TargetMode="Externa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tats.stackexchange.com/questions/76226/interpreting-the-residuals-vs-fitted-values-plot-for-verifying-the-assumptions" TargetMode="Externa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creativecommons.org/licenses/by-nc-nd/3.0/" TargetMode="External"/><Relationship Id="rId5" Type="http://schemas.openxmlformats.org/officeDocument/2006/relationships/hyperlink" Target="http://www.wrongkindofgreen.org/2015/12/09/celebrity-activists-change-everything-un-forum-to-adopt-the-2030-agenda-for-sustainable-development/" TargetMode="Externa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reativecommons.org/licenses/by-sa/3.0/"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commotionwireless.net/docs/cck/networking/wireless-challenges/index.htm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reativecommons.org/licenses/by-sa/3.0/"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yasoob.me/2017/11/11/introduction-to-machine-learning-and-its-usage-in-remote-sensing/" TargetMode="Externa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Text 1"/>
          <p:cNvSpPr/>
          <p:nvPr/>
        </p:nvSpPr>
        <p:spPr>
          <a:xfrm>
            <a:off x="317627" y="681156"/>
            <a:ext cx="9550360" cy="771525"/>
          </a:xfrm>
          <a:prstGeom prst="rect">
            <a:avLst/>
          </a:prstGeom>
          <a:noFill/>
          <a:ln/>
        </p:spPr>
        <p:txBody>
          <a:bodyPr wrap="none" rtlCol="0" anchor="t"/>
          <a:lstStyle/>
          <a:p>
            <a:pPr marL="0" indent="0">
              <a:lnSpc>
                <a:spcPts val="6075"/>
              </a:lnSpc>
              <a:buNone/>
            </a:pPr>
            <a:r>
              <a:rPr lang="en-US" sz="7200" b="1" dirty="0">
                <a:solidFill>
                  <a:srgbClr val="000000"/>
                </a:solidFill>
                <a:latin typeface="p22-mackinac-pro" pitchFamily="34" charset="0"/>
                <a:ea typeface="p22-mackinac-pro" pitchFamily="34" charset="-122"/>
                <a:cs typeface="p22-mackinac-pro" pitchFamily="34" charset="-120"/>
              </a:rPr>
              <a:t>TELECOM CHURN PREDICTION</a:t>
            </a:r>
            <a:endParaRPr lang="en-US" sz="7200" dirty="0"/>
          </a:p>
        </p:txBody>
      </p:sp>
      <p:sp>
        <p:nvSpPr>
          <p:cNvPr id="6" name="Text 2"/>
          <p:cNvSpPr/>
          <p:nvPr/>
        </p:nvSpPr>
        <p:spPr>
          <a:xfrm>
            <a:off x="417988" y="1763553"/>
            <a:ext cx="7666646" cy="462796"/>
          </a:xfrm>
          <a:prstGeom prst="rect">
            <a:avLst/>
          </a:prstGeom>
          <a:noFill/>
          <a:ln/>
        </p:spPr>
        <p:txBody>
          <a:bodyPr wrap="none" rtlCol="0" anchor="t"/>
          <a:lstStyle/>
          <a:p>
            <a:pPr marL="0" indent="0">
              <a:lnSpc>
                <a:spcPts val="3645"/>
              </a:lnSpc>
              <a:buNone/>
            </a:pPr>
            <a:r>
              <a:rPr lang="en-US" sz="4400" b="1" dirty="0">
                <a:solidFill>
                  <a:srgbClr val="000000"/>
                </a:solidFill>
                <a:latin typeface="p22-mackinac-pro" pitchFamily="34" charset="0"/>
                <a:ea typeface="p22-mackinac-pro" pitchFamily="34" charset="-122"/>
                <a:cs typeface="p22-mackinac-pro" pitchFamily="34" charset="-120"/>
              </a:rPr>
              <a:t>Infosys</a:t>
            </a:r>
            <a:r>
              <a:rPr lang="en-US" sz="2916" b="1" dirty="0">
                <a:solidFill>
                  <a:srgbClr val="000000"/>
                </a:solidFill>
                <a:latin typeface="p22-mackinac-pro" pitchFamily="34" charset="0"/>
                <a:ea typeface="p22-mackinac-pro" pitchFamily="34" charset="-122"/>
                <a:cs typeface="p22-mackinac-pro" pitchFamily="34" charset="-120"/>
              </a:rPr>
              <a:t> </a:t>
            </a:r>
            <a:r>
              <a:rPr lang="en-US" sz="4400" b="1" dirty="0">
                <a:solidFill>
                  <a:srgbClr val="000000"/>
                </a:solidFill>
                <a:latin typeface="p22-mackinac-pro" pitchFamily="34" charset="0"/>
                <a:ea typeface="p22-mackinac-pro" pitchFamily="34" charset="-122"/>
                <a:cs typeface="p22-mackinac-pro" pitchFamily="34" charset="-120"/>
              </a:rPr>
              <a:t>Springboard</a:t>
            </a:r>
            <a:r>
              <a:rPr lang="en-US" sz="2916" b="1" dirty="0">
                <a:solidFill>
                  <a:srgbClr val="000000"/>
                </a:solidFill>
                <a:latin typeface="p22-mackinac-pro" pitchFamily="34" charset="0"/>
                <a:ea typeface="p22-mackinac-pro" pitchFamily="34" charset="-122"/>
                <a:cs typeface="p22-mackinac-pro" pitchFamily="34" charset="-120"/>
              </a:rPr>
              <a:t> </a:t>
            </a:r>
            <a:endParaRPr lang="en-US" sz="2916" dirty="0"/>
          </a:p>
        </p:txBody>
      </p:sp>
      <p:sp>
        <p:nvSpPr>
          <p:cNvPr id="7" name="Text 3"/>
          <p:cNvSpPr/>
          <p:nvPr/>
        </p:nvSpPr>
        <p:spPr>
          <a:xfrm>
            <a:off x="547991" y="2504123"/>
            <a:ext cx="3703320" cy="462796"/>
          </a:xfrm>
          <a:prstGeom prst="rect">
            <a:avLst/>
          </a:prstGeom>
          <a:noFill/>
          <a:ln/>
        </p:spPr>
        <p:txBody>
          <a:bodyPr wrap="none" rtlCol="0" anchor="t"/>
          <a:lstStyle/>
          <a:p>
            <a:pPr marL="0" indent="0">
              <a:lnSpc>
                <a:spcPts val="3645"/>
              </a:lnSpc>
              <a:buNone/>
            </a:pPr>
            <a:r>
              <a:rPr lang="en-US" sz="2916" b="1" dirty="0">
                <a:solidFill>
                  <a:srgbClr val="000000"/>
                </a:solidFill>
                <a:latin typeface="p22-mackinac-pro" pitchFamily="34" charset="0"/>
                <a:ea typeface="p22-mackinac-pro" pitchFamily="34" charset="-122"/>
                <a:cs typeface="p22-mackinac-pro" pitchFamily="34" charset="-120"/>
              </a:rPr>
              <a:t>Batch-2</a:t>
            </a:r>
            <a:endParaRPr lang="en-US" sz="2916" dirty="0"/>
          </a:p>
        </p:txBody>
      </p:sp>
      <p:sp>
        <p:nvSpPr>
          <p:cNvPr id="8" name="Text 4"/>
          <p:cNvSpPr/>
          <p:nvPr/>
        </p:nvSpPr>
        <p:spPr>
          <a:xfrm>
            <a:off x="864037" y="3799999"/>
            <a:ext cx="12902327" cy="493752"/>
          </a:xfrm>
          <a:prstGeom prst="rect">
            <a:avLst/>
          </a:prstGeom>
          <a:noFill/>
          <a:ln/>
        </p:spPr>
        <p:txBody>
          <a:bodyPr wrap="none" rtlCol="0" anchor="t"/>
          <a:lstStyle/>
          <a:p>
            <a:pPr marL="0" indent="0">
              <a:lnSpc>
                <a:spcPts val="3888"/>
              </a:lnSpc>
              <a:buNone/>
            </a:pPr>
            <a:endParaRPr lang="en-US" sz="2430" dirty="0"/>
          </a:p>
        </p:txBody>
      </p:sp>
      <p:sp>
        <p:nvSpPr>
          <p:cNvPr id="9" name="Text 5"/>
          <p:cNvSpPr/>
          <p:nvPr/>
        </p:nvSpPr>
        <p:spPr>
          <a:xfrm>
            <a:off x="864037" y="4571405"/>
            <a:ext cx="12902327" cy="395049"/>
          </a:xfrm>
          <a:prstGeom prst="rect">
            <a:avLst/>
          </a:prstGeom>
          <a:noFill/>
          <a:ln/>
        </p:spPr>
        <p:txBody>
          <a:bodyPr wrap="none" rtlCol="0" anchor="t"/>
          <a:lstStyle/>
          <a:p>
            <a:pPr marL="0" indent="0">
              <a:lnSpc>
                <a:spcPts val="3110"/>
              </a:lnSpc>
              <a:buNone/>
            </a:pPr>
            <a:endParaRPr lang="en-US" sz="1944" dirty="0"/>
          </a:p>
        </p:txBody>
      </p:sp>
      <p:sp>
        <p:nvSpPr>
          <p:cNvPr id="10" name="Text 6"/>
          <p:cNvSpPr/>
          <p:nvPr/>
        </p:nvSpPr>
        <p:spPr>
          <a:xfrm>
            <a:off x="864037" y="5244108"/>
            <a:ext cx="12902327" cy="395049"/>
          </a:xfrm>
          <a:prstGeom prst="rect">
            <a:avLst/>
          </a:prstGeom>
          <a:noFill/>
          <a:ln/>
        </p:spPr>
        <p:txBody>
          <a:bodyPr wrap="none" rtlCol="0" anchor="t"/>
          <a:lstStyle/>
          <a:p>
            <a:pPr marL="0" indent="0">
              <a:lnSpc>
                <a:spcPts val="3110"/>
              </a:lnSpc>
              <a:buNone/>
            </a:pPr>
            <a:endParaRPr lang="en-US" sz="1944" dirty="0"/>
          </a:p>
        </p:txBody>
      </p:sp>
      <p:sp>
        <p:nvSpPr>
          <p:cNvPr id="11" name="Text 7"/>
          <p:cNvSpPr/>
          <p:nvPr/>
        </p:nvSpPr>
        <p:spPr>
          <a:xfrm>
            <a:off x="864037" y="6577250"/>
            <a:ext cx="4392692" cy="462796"/>
          </a:xfrm>
          <a:prstGeom prst="rect">
            <a:avLst/>
          </a:prstGeom>
          <a:noFill/>
          <a:ln/>
        </p:spPr>
        <p:txBody>
          <a:bodyPr wrap="none" rtlCol="0" anchor="t"/>
          <a:lstStyle/>
          <a:p>
            <a:pPr marL="0" indent="0">
              <a:lnSpc>
                <a:spcPts val="3645"/>
              </a:lnSpc>
              <a:buNone/>
            </a:pPr>
            <a:r>
              <a:rPr lang="en-US" sz="2916" b="1" dirty="0">
                <a:solidFill>
                  <a:srgbClr val="000000"/>
                </a:solidFill>
                <a:latin typeface="p22-mackinac-pro" pitchFamily="34" charset="0"/>
                <a:ea typeface="p22-mackinac-pro" pitchFamily="34" charset="-122"/>
                <a:cs typeface="p22-mackinac-pro" pitchFamily="34" charset="-120"/>
              </a:rPr>
              <a:t>Presented By Puneeth M</a:t>
            </a:r>
            <a:endParaRPr lang="en-US" sz="2916" dirty="0"/>
          </a:p>
        </p:txBody>
      </p:sp>
      <p:sp>
        <p:nvSpPr>
          <p:cNvPr id="12" name="Text 8"/>
          <p:cNvSpPr/>
          <p:nvPr/>
        </p:nvSpPr>
        <p:spPr>
          <a:xfrm>
            <a:off x="864037" y="6842522"/>
            <a:ext cx="129023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954643"/>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Logistic Regression</a:t>
            </a:r>
            <a:endParaRPr lang="en-US" sz="4860" dirty="0"/>
          </a:p>
        </p:txBody>
      </p:sp>
      <p:sp>
        <p:nvSpPr>
          <p:cNvPr id="6" name="Text 2"/>
          <p:cNvSpPr/>
          <p:nvPr/>
        </p:nvSpPr>
        <p:spPr>
          <a:xfrm>
            <a:off x="864037" y="2096453"/>
            <a:ext cx="7415927"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Logistic regression is a type of supervised ntachine learning algorithnt used for binary classification problents, where the target variable is a binary outconte (0 or 1). It's an extension of linear regression, but instead of predicting a continuous value, it predicts the probability of the binary outconte.</a:t>
            </a:r>
            <a:endParaRPr lang="en-US" sz="1944" dirty="0"/>
          </a:p>
        </p:txBody>
      </p:sp>
      <p:sp>
        <p:nvSpPr>
          <p:cNvPr id="7" name="Text 3"/>
          <p:cNvSpPr/>
          <p:nvPr/>
        </p:nvSpPr>
        <p:spPr>
          <a:xfrm>
            <a:off x="864037" y="4349353"/>
            <a:ext cx="7415927" cy="1580198"/>
          </a:xfrm>
          <a:prstGeom prst="rect">
            <a:avLst/>
          </a:prstGeom>
          <a:noFill/>
          <a:ln/>
        </p:spPr>
        <p:txBody>
          <a:bodyPr wrap="square" rtlCol="0" anchor="t"/>
          <a:lstStyle/>
          <a:p>
            <a:pPr marL="0" indent="0" algn="ctr">
              <a:lnSpc>
                <a:spcPts val="3110"/>
              </a:lnSpc>
              <a:buNone/>
            </a:pPr>
            <a:r>
              <a:rPr lang="en-US" sz="1944" dirty="0">
                <a:solidFill>
                  <a:srgbClr val="272525"/>
                </a:solidFill>
                <a:latin typeface="Eudoxus Sans" pitchFamily="34" charset="0"/>
                <a:ea typeface="Eudoxus Sans" pitchFamily="34" charset="-122"/>
                <a:cs typeface="Eudoxus Sans" pitchFamily="34" charset="-120"/>
              </a:rPr>
              <a:t>Logistic regression is crucial for predicting binary outcoines, offering interpretable results, probabilistic predictions, efficiency, and serving as a foundation for Inore coinplex Inodels.</a:t>
            </a:r>
            <a:endParaRPr lang="en-US" sz="1944" dirty="0"/>
          </a:p>
        </p:txBody>
      </p:sp>
      <p:sp>
        <p:nvSpPr>
          <p:cNvPr id="8" name="Text 4"/>
          <p:cNvSpPr/>
          <p:nvPr/>
        </p:nvSpPr>
        <p:spPr>
          <a:xfrm>
            <a:off x="864037" y="6207204"/>
            <a:ext cx="7415927" cy="395049"/>
          </a:xfrm>
          <a:prstGeom prst="rect">
            <a:avLst/>
          </a:prstGeom>
          <a:noFill/>
          <a:ln/>
        </p:spPr>
        <p:txBody>
          <a:bodyPr wrap="none" rtlCol="0" anchor="t"/>
          <a:lstStyle/>
          <a:p>
            <a:pPr marL="0" indent="0" algn="ctr">
              <a:lnSpc>
                <a:spcPts val="3110"/>
              </a:lnSpc>
              <a:buNone/>
            </a:pPr>
            <a:endParaRPr lang="en-US" sz="1944" dirty="0"/>
          </a:p>
        </p:txBody>
      </p:sp>
      <p:sp>
        <p:nvSpPr>
          <p:cNvPr id="9" name="Text 5"/>
          <p:cNvSpPr/>
          <p:nvPr/>
        </p:nvSpPr>
        <p:spPr>
          <a:xfrm>
            <a:off x="864037" y="6879908"/>
            <a:ext cx="7415927" cy="395049"/>
          </a:xfrm>
          <a:prstGeom prst="rect">
            <a:avLst/>
          </a:prstGeom>
          <a:noFill/>
          <a:ln/>
        </p:spPr>
        <p:txBody>
          <a:bodyPr wrap="none" rtlCol="0" anchor="t"/>
          <a:lstStyle/>
          <a:p>
            <a:pPr marL="0" indent="0" algn="ctr">
              <a:lnSpc>
                <a:spcPts val="3110"/>
              </a:lnSpc>
              <a:buNone/>
            </a:pP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9502" y="38370"/>
            <a:ext cx="14630400" cy="8229600"/>
          </a:xfrm>
          <a:prstGeom prst="rect">
            <a:avLst/>
          </a:prstGeom>
          <a:solidFill>
            <a:srgbClr val="FFFFFF">
              <a:alpha val="75000"/>
            </a:srgbClr>
          </a:solidFill>
          <a:ln/>
        </p:spPr>
      </p:sp>
      <p:sp>
        <p:nvSpPr>
          <p:cNvPr id="4" name="Text 1"/>
          <p:cNvSpPr/>
          <p:nvPr/>
        </p:nvSpPr>
        <p:spPr>
          <a:xfrm>
            <a:off x="864037" y="850821"/>
            <a:ext cx="4937760" cy="617101"/>
          </a:xfrm>
          <a:prstGeom prst="rect">
            <a:avLst/>
          </a:prstGeom>
          <a:noFill/>
          <a:ln/>
        </p:spPr>
        <p:txBody>
          <a:bodyPr wrap="none" rtlCol="0" anchor="t"/>
          <a:lstStyle/>
          <a:p>
            <a:pPr marL="0" indent="0">
              <a:lnSpc>
                <a:spcPts val="4860"/>
              </a:lnSpc>
              <a:buNone/>
            </a:pPr>
            <a:r>
              <a:rPr lang="en-US" sz="3888" b="1" dirty="0">
                <a:solidFill>
                  <a:srgbClr val="000000"/>
                </a:solidFill>
                <a:latin typeface="p22-mackinac-pro" pitchFamily="34" charset="0"/>
                <a:ea typeface="p22-mackinac-pro" pitchFamily="34" charset="-122"/>
                <a:cs typeface="p22-mackinac-pro" pitchFamily="34" charset="-120"/>
              </a:rPr>
              <a:t>Pictures:</a:t>
            </a:r>
            <a:endParaRPr lang="en-US" sz="3888" dirty="0"/>
          </a:p>
        </p:txBody>
      </p:sp>
      <p:pic>
        <p:nvPicPr>
          <p:cNvPr id="5" name="Image 1" descr="preencoded.png"/>
          <p:cNvPicPr>
            <a:picLocks noChangeAspect="1"/>
          </p:cNvPicPr>
          <p:nvPr/>
        </p:nvPicPr>
        <p:blipFill>
          <a:blip r:embed="rId4"/>
          <a:stretch>
            <a:fillRect/>
          </a:stretch>
        </p:blipFill>
        <p:spPr>
          <a:xfrm>
            <a:off x="864037" y="2157413"/>
            <a:ext cx="5554980" cy="4192072"/>
          </a:xfrm>
          <a:prstGeom prst="rect">
            <a:avLst/>
          </a:prstGeom>
        </p:spPr>
      </p:pic>
      <p:sp>
        <p:nvSpPr>
          <p:cNvPr id="6" name="Text 2"/>
          <p:cNvSpPr/>
          <p:nvPr/>
        </p:nvSpPr>
        <p:spPr>
          <a:xfrm>
            <a:off x="864037" y="6627138"/>
            <a:ext cx="6148626" cy="395049"/>
          </a:xfrm>
          <a:prstGeom prst="rect">
            <a:avLst/>
          </a:prstGeom>
          <a:noFill/>
          <a:ln/>
        </p:spPr>
        <p:txBody>
          <a:bodyPr wrap="none" rtlCol="0" anchor="t"/>
          <a:lstStyle/>
          <a:p>
            <a:pPr marL="0" indent="0">
              <a:lnSpc>
                <a:spcPts val="3110"/>
              </a:lnSpc>
              <a:buNone/>
            </a:pPr>
            <a:endParaRPr lang="en-US" sz="1944" dirty="0"/>
          </a:p>
        </p:txBody>
      </p:sp>
      <p:pic>
        <p:nvPicPr>
          <p:cNvPr id="7" name="Image 2" descr="preencoded.png"/>
          <p:cNvPicPr>
            <a:picLocks noChangeAspect="1"/>
          </p:cNvPicPr>
          <p:nvPr/>
        </p:nvPicPr>
        <p:blipFill>
          <a:blip r:embed="rId5"/>
          <a:stretch>
            <a:fillRect/>
          </a:stretch>
        </p:blipFill>
        <p:spPr>
          <a:xfrm>
            <a:off x="7622500" y="2023229"/>
            <a:ext cx="6151364" cy="4460558"/>
          </a:xfrm>
          <a:prstGeom prst="rect">
            <a:avLst/>
          </a:prstGeom>
        </p:spPr>
      </p:pic>
      <p:sp>
        <p:nvSpPr>
          <p:cNvPr id="8" name="Text 3"/>
          <p:cNvSpPr/>
          <p:nvPr/>
        </p:nvSpPr>
        <p:spPr>
          <a:xfrm>
            <a:off x="7622500" y="6761440"/>
            <a:ext cx="6151364"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2598"/>
            <a:ext cx="14630400" cy="9390102"/>
          </a:xfrm>
          <a:prstGeom prst="rect">
            <a:avLst/>
          </a:prstGeom>
          <a:solidFill>
            <a:srgbClr val="FFFFFF">
              <a:alpha val="75000"/>
            </a:srgbClr>
          </a:solidFill>
          <a:ln/>
        </p:spPr>
        <p:txBody>
          <a:bodyPr/>
          <a:lstStyle/>
          <a:p>
            <a:endParaRPr lang="en-IN"/>
          </a:p>
        </p:txBody>
      </p:sp>
      <p:sp>
        <p:nvSpPr>
          <p:cNvPr id="4" name="Text 1"/>
          <p:cNvSpPr/>
          <p:nvPr/>
        </p:nvSpPr>
        <p:spPr>
          <a:xfrm>
            <a:off x="2594967" y="475178"/>
            <a:ext cx="4320540"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CODE SNIPPET</a:t>
            </a:r>
            <a:endParaRPr lang="en-US" sz="3402" dirty="0"/>
          </a:p>
        </p:txBody>
      </p:sp>
      <p:pic>
        <p:nvPicPr>
          <p:cNvPr id="5" name="Image 1" descr="preencoded.png"/>
          <p:cNvPicPr>
            <a:picLocks noChangeAspect="1"/>
          </p:cNvPicPr>
          <p:nvPr/>
        </p:nvPicPr>
        <p:blipFill>
          <a:blip r:embed="rId4"/>
          <a:stretch>
            <a:fillRect/>
          </a:stretch>
        </p:blipFill>
        <p:spPr>
          <a:xfrm>
            <a:off x="569398" y="1392733"/>
            <a:ext cx="7107198" cy="2559844"/>
          </a:xfrm>
          <a:prstGeom prst="rect">
            <a:avLst/>
          </a:prstGeom>
        </p:spPr>
      </p:pic>
      <p:sp>
        <p:nvSpPr>
          <p:cNvPr id="6" name="Text 2"/>
          <p:cNvSpPr/>
          <p:nvPr/>
        </p:nvSpPr>
        <p:spPr>
          <a:xfrm>
            <a:off x="2594967" y="4115038"/>
            <a:ext cx="9440347" cy="276582"/>
          </a:xfrm>
          <a:prstGeom prst="rect">
            <a:avLst/>
          </a:prstGeom>
          <a:noFill/>
          <a:ln/>
        </p:spPr>
        <p:txBody>
          <a:bodyPr wrap="none" rtlCol="0" anchor="t"/>
          <a:lstStyle/>
          <a:p>
            <a:pPr marL="0" indent="0">
              <a:lnSpc>
                <a:spcPts val="2177"/>
              </a:lnSpc>
              <a:buNone/>
            </a:pPr>
            <a:endParaRPr lang="en-US" sz="1361" dirty="0"/>
          </a:p>
        </p:txBody>
      </p:sp>
      <p:pic>
        <p:nvPicPr>
          <p:cNvPr id="7" name="Image 2" descr="preencoded.png"/>
          <p:cNvPicPr>
            <a:picLocks noChangeAspect="1"/>
          </p:cNvPicPr>
          <p:nvPr/>
        </p:nvPicPr>
        <p:blipFill>
          <a:blip r:embed="rId5"/>
          <a:stretch>
            <a:fillRect/>
          </a:stretch>
        </p:blipFill>
        <p:spPr>
          <a:xfrm>
            <a:off x="6757690" y="3444882"/>
            <a:ext cx="6113502" cy="2916317"/>
          </a:xfrm>
          <a:prstGeom prst="rect">
            <a:avLst/>
          </a:prstGeom>
        </p:spPr>
      </p:pic>
      <p:sp>
        <p:nvSpPr>
          <p:cNvPr id="8" name="Text 3"/>
          <p:cNvSpPr/>
          <p:nvPr/>
        </p:nvSpPr>
        <p:spPr>
          <a:xfrm>
            <a:off x="2594967" y="7696557"/>
            <a:ext cx="9440347" cy="276582"/>
          </a:xfrm>
          <a:prstGeom prst="rect">
            <a:avLst/>
          </a:prstGeom>
          <a:noFill/>
          <a:ln/>
        </p:spPr>
        <p:txBody>
          <a:bodyPr wrap="none" rtlCol="0" anchor="t"/>
          <a:lstStyle/>
          <a:p>
            <a:pPr marL="0" indent="0">
              <a:lnSpc>
                <a:spcPts val="2177"/>
              </a:lnSpc>
              <a:buNone/>
            </a:pPr>
            <a:endParaRPr lang="en-US" sz="1361" dirty="0"/>
          </a:p>
        </p:txBody>
      </p:sp>
      <p:sp>
        <p:nvSpPr>
          <p:cNvPr id="9" name="Text 4"/>
          <p:cNvSpPr/>
          <p:nvPr/>
        </p:nvSpPr>
        <p:spPr>
          <a:xfrm>
            <a:off x="2594967" y="8167449"/>
            <a:ext cx="9440347" cy="276582"/>
          </a:xfrm>
          <a:prstGeom prst="rect">
            <a:avLst/>
          </a:prstGeom>
          <a:noFill/>
          <a:ln/>
        </p:spPr>
        <p:txBody>
          <a:bodyPr wrap="none" rtlCol="0" anchor="t"/>
          <a:lstStyle/>
          <a:p>
            <a:pPr marL="0" indent="0">
              <a:lnSpc>
                <a:spcPts val="2177"/>
              </a:lnSpc>
              <a:buNone/>
            </a:pPr>
            <a:endParaRPr lang="en-US" sz="1361" dirty="0"/>
          </a:p>
        </p:txBody>
      </p:sp>
      <p:sp>
        <p:nvSpPr>
          <p:cNvPr id="10" name="Text 5"/>
          <p:cNvSpPr/>
          <p:nvPr/>
        </p:nvSpPr>
        <p:spPr>
          <a:xfrm>
            <a:off x="2594967" y="8638342"/>
            <a:ext cx="9440347" cy="276582"/>
          </a:xfrm>
          <a:prstGeom prst="rect">
            <a:avLst/>
          </a:prstGeom>
          <a:noFill/>
          <a:ln/>
        </p:spPr>
        <p:txBody>
          <a:bodyPr wrap="none" rtlCol="0" anchor="t"/>
          <a:lstStyle/>
          <a:p>
            <a:pPr marL="0" indent="0">
              <a:lnSpc>
                <a:spcPts val="2177"/>
              </a:lnSpc>
              <a:buNone/>
            </a:pPr>
            <a:endParaRPr lang="en-US" sz="1361" dirty="0"/>
          </a:p>
        </p:txBody>
      </p:sp>
      <p:cxnSp>
        <p:nvCxnSpPr>
          <p:cNvPr id="13" name="Connector: Elbow 12">
            <a:extLst>
              <a:ext uri="{FF2B5EF4-FFF2-40B4-BE49-F238E27FC236}">
                <a16:creationId xmlns:a16="http://schemas.microsoft.com/office/drawing/2014/main" id="{A1021084-7102-1284-D0DA-9250990E8B65}"/>
              </a:ext>
            </a:extLst>
          </p:cNvPr>
          <p:cNvCxnSpPr/>
          <p:nvPr/>
        </p:nvCxnSpPr>
        <p:spPr>
          <a:xfrm>
            <a:off x="4849792" y="3952577"/>
            <a:ext cx="1736203" cy="110556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556272"/>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Decision Tree</a:t>
            </a:r>
            <a:endParaRPr lang="en-US" sz="4860" dirty="0"/>
          </a:p>
        </p:txBody>
      </p:sp>
      <p:sp>
        <p:nvSpPr>
          <p:cNvPr id="6" name="Text 2"/>
          <p:cNvSpPr/>
          <p:nvPr/>
        </p:nvSpPr>
        <p:spPr>
          <a:xfrm>
            <a:off x="864037" y="3698081"/>
            <a:ext cx="7415927"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Decision trees in 1nachine learning are a supervised learning algorith1n that enables developers to analyze the possible consequences of a decision and predict outco1nes for future data. A decision tree is a tree-like 1nodel that starts at the root and branches out to de1nonstrate various outco1nes.</a:t>
            </a:r>
            <a:endParaRPr lang="en-US" sz="1944"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951964"/>
          </a:xfrm>
          <a:prstGeom prst="rect">
            <a:avLst/>
          </a:prstGeom>
          <a:solidFill>
            <a:srgbClr val="FFFFFF">
              <a:alpha val="75000"/>
            </a:srgbClr>
          </a:solidFill>
          <a:ln/>
        </p:spPr>
        <p:txBody>
          <a:bodyPr/>
          <a:lstStyle/>
          <a:p>
            <a:r>
              <a:rPr lang="en-US" sz="4000" b="1" dirty="0">
                <a:solidFill>
                  <a:srgbClr val="000000"/>
                </a:solidFill>
                <a:latin typeface="p22-mackinac-pro" pitchFamily="34" charset="0"/>
                <a:ea typeface="p22-mackinac-pro" pitchFamily="34" charset="-122"/>
                <a:cs typeface="p22-mackinac-pro" pitchFamily="34" charset="-120"/>
              </a:rPr>
              <a:t>Pictures:</a:t>
            </a:r>
            <a:endParaRPr lang="en-US" sz="4000" dirty="0"/>
          </a:p>
          <a:p>
            <a:endParaRPr lang="en-IN" dirty="0"/>
          </a:p>
        </p:txBody>
      </p:sp>
      <p:pic>
        <p:nvPicPr>
          <p:cNvPr id="4" name="Image 1" descr="preencoded.png"/>
          <p:cNvPicPr>
            <a:picLocks noChangeAspect="1"/>
          </p:cNvPicPr>
          <p:nvPr/>
        </p:nvPicPr>
        <p:blipFill>
          <a:blip r:embed="rId4"/>
          <a:stretch>
            <a:fillRect/>
          </a:stretch>
        </p:blipFill>
        <p:spPr>
          <a:xfrm>
            <a:off x="1680567" y="971967"/>
            <a:ext cx="5348645" cy="4504015"/>
          </a:xfrm>
          <a:prstGeom prst="rect">
            <a:avLst/>
          </a:prstGeom>
        </p:spPr>
      </p:pic>
      <p:pic>
        <p:nvPicPr>
          <p:cNvPr id="5" name="Image 2" descr="preencoded.png"/>
          <p:cNvPicPr>
            <a:picLocks noChangeAspect="1"/>
          </p:cNvPicPr>
          <p:nvPr/>
        </p:nvPicPr>
        <p:blipFill>
          <a:blip r:embed="rId5"/>
          <a:stretch>
            <a:fillRect/>
          </a:stretch>
        </p:blipFill>
        <p:spPr>
          <a:xfrm>
            <a:off x="7386101" y="2727185"/>
            <a:ext cx="6304955" cy="4504015"/>
          </a:xfrm>
          <a:prstGeom prst="rect">
            <a:avLst/>
          </a:prstGeom>
        </p:spPr>
      </p:pic>
      <p:sp>
        <p:nvSpPr>
          <p:cNvPr id="6" name="Text 1"/>
          <p:cNvSpPr/>
          <p:nvPr/>
        </p:nvSpPr>
        <p:spPr>
          <a:xfrm>
            <a:off x="2594967" y="9936718"/>
            <a:ext cx="4320540" cy="540068"/>
          </a:xfrm>
          <a:prstGeom prst="rect">
            <a:avLst/>
          </a:prstGeom>
          <a:noFill/>
          <a:ln/>
        </p:spPr>
        <p:txBody>
          <a:bodyPr wrap="none" rtlCol="0" anchor="t"/>
          <a:lstStyle/>
          <a:p>
            <a:pPr marL="0" indent="0">
              <a:lnSpc>
                <a:spcPts val="4253"/>
              </a:lnSpc>
              <a:buNone/>
            </a:pPr>
            <a:endParaRPr lang="en-US" sz="3402"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439870"/>
          </a:xfrm>
          <a:prstGeom prst="rect">
            <a:avLst/>
          </a:prstGeom>
          <a:solidFill>
            <a:srgbClr val="FFFFFF">
              <a:alpha val="75000"/>
            </a:srgbClr>
          </a:solidFill>
          <a:ln/>
        </p:spPr>
        <p:txBody>
          <a:bodyPr/>
          <a:lstStyle/>
          <a:p>
            <a:r>
              <a:rPr lang="en-US" sz="4000" b="1" dirty="0">
                <a:solidFill>
                  <a:srgbClr val="000000"/>
                </a:solidFill>
                <a:latin typeface="p22-mackinac-pro" pitchFamily="34" charset="0"/>
                <a:ea typeface="p22-mackinac-pro" pitchFamily="34" charset="-122"/>
                <a:cs typeface="p22-mackinac-pro" pitchFamily="34" charset="-120"/>
              </a:rPr>
              <a:t>CODE SNIPPET:</a:t>
            </a:r>
          </a:p>
          <a:p>
            <a:endParaRPr lang="en-IN" dirty="0"/>
          </a:p>
        </p:txBody>
      </p:sp>
      <p:pic>
        <p:nvPicPr>
          <p:cNvPr id="4" name="Image 1" descr="preencoded.png"/>
          <p:cNvPicPr>
            <a:picLocks noChangeAspect="1"/>
          </p:cNvPicPr>
          <p:nvPr/>
        </p:nvPicPr>
        <p:blipFill>
          <a:blip r:embed="rId4"/>
          <a:stretch>
            <a:fillRect/>
          </a:stretch>
        </p:blipFill>
        <p:spPr>
          <a:xfrm>
            <a:off x="7315200" y="4712289"/>
            <a:ext cx="6858833" cy="2991922"/>
          </a:xfrm>
          <a:prstGeom prst="rect">
            <a:avLst/>
          </a:prstGeom>
        </p:spPr>
      </p:pic>
      <p:pic>
        <p:nvPicPr>
          <p:cNvPr id="5" name="Image 2" descr="preencoded.png"/>
          <p:cNvPicPr>
            <a:picLocks noChangeAspect="1"/>
          </p:cNvPicPr>
          <p:nvPr/>
        </p:nvPicPr>
        <p:blipFill>
          <a:blip r:embed="rId5"/>
          <a:stretch>
            <a:fillRect/>
          </a:stretch>
        </p:blipFill>
        <p:spPr>
          <a:xfrm>
            <a:off x="1384008" y="631157"/>
            <a:ext cx="6539696" cy="4045737"/>
          </a:xfrm>
          <a:prstGeom prst="rect">
            <a:avLst/>
          </a:prstGeom>
        </p:spPr>
      </p:pic>
      <p:sp>
        <p:nvSpPr>
          <p:cNvPr id="6" name="Text 1"/>
          <p:cNvSpPr/>
          <p:nvPr/>
        </p:nvSpPr>
        <p:spPr>
          <a:xfrm>
            <a:off x="2594967" y="8424624"/>
            <a:ext cx="4320540" cy="540068"/>
          </a:xfrm>
          <a:prstGeom prst="rect">
            <a:avLst/>
          </a:prstGeom>
          <a:noFill/>
          <a:ln/>
        </p:spPr>
        <p:txBody>
          <a:bodyPr wrap="none" rtlCol="0" anchor="t"/>
          <a:lstStyle/>
          <a:p>
            <a:pPr marL="0" indent="0">
              <a:lnSpc>
                <a:spcPts val="4253"/>
              </a:lnSpc>
              <a:buNone/>
            </a:pPr>
            <a:endParaRPr lang="en-US" sz="3402" dirty="0"/>
          </a:p>
        </p:txBody>
      </p:sp>
      <p:cxnSp>
        <p:nvCxnSpPr>
          <p:cNvPr id="9" name="Connector: Elbow 8">
            <a:extLst>
              <a:ext uri="{FF2B5EF4-FFF2-40B4-BE49-F238E27FC236}">
                <a16:creationId xmlns:a16="http://schemas.microsoft.com/office/drawing/2014/main" id="{BE68918C-DC8F-A06F-858A-70216AA2D78D}"/>
              </a:ext>
            </a:extLst>
          </p:cNvPr>
          <p:cNvCxnSpPr>
            <a:cxnSpLocks/>
          </p:cNvCxnSpPr>
          <p:nvPr/>
        </p:nvCxnSpPr>
        <p:spPr>
          <a:xfrm>
            <a:off x="5845214" y="4719935"/>
            <a:ext cx="1469988" cy="1298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547217"/>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Random Forest</a:t>
            </a:r>
            <a:endParaRPr lang="en-US" sz="4860" dirty="0"/>
          </a:p>
        </p:txBody>
      </p:sp>
      <p:sp>
        <p:nvSpPr>
          <p:cNvPr id="6" name="Text 2"/>
          <p:cNvSpPr/>
          <p:nvPr/>
        </p:nvSpPr>
        <p:spPr>
          <a:xfrm>
            <a:off x="864037" y="2689027"/>
            <a:ext cx="7415927"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Randont Forest is a supervised learning algorithnt that contbines ntultiple decision trees to intprove the accuracy and robustness of predictions. It is a popular ensentble learning ntethod that is widely used in classification and regression tasks.</a:t>
            </a:r>
            <a:endParaRPr lang="en-US" sz="1944" dirty="0"/>
          </a:p>
        </p:txBody>
      </p:sp>
      <p:sp>
        <p:nvSpPr>
          <p:cNvPr id="7" name="Text 3"/>
          <p:cNvSpPr/>
          <p:nvPr/>
        </p:nvSpPr>
        <p:spPr>
          <a:xfrm>
            <a:off x="864037" y="4941927"/>
            <a:ext cx="7415927" cy="395049"/>
          </a:xfrm>
          <a:prstGeom prst="rect">
            <a:avLst/>
          </a:prstGeom>
          <a:noFill/>
          <a:ln/>
        </p:spPr>
        <p:txBody>
          <a:bodyPr wrap="none" rtlCol="0" anchor="t"/>
          <a:lstStyle/>
          <a:p>
            <a:pPr marL="0" indent="0">
              <a:lnSpc>
                <a:spcPts val="3110"/>
              </a:lnSpc>
              <a:buNone/>
            </a:pPr>
            <a:endParaRPr lang="en-US" sz="1944" dirty="0"/>
          </a:p>
        </p:txBody>
      </p:sp>
      <p:sp>
        <p:nvSpPr>
          <p:cNvPr id="8" name="Text 4"/>
          <p:cNvSpPr/>
          <p:nvPr/>
        </p:nvSpPr>
        <p:spPr>
          <a:xfrm>
            <a:off x="864037" y="5614630"/>
            <a:ext cx="7415927" cy="395049"/>
          </a:xfrm>
          <a:prstGeom prst="rect">
            <a:avLst/>
          </a:prstGeom>
          <a:noFill/>
          <a:ln/>
        </p:spPr>
        <p:txBody>
          <a:bodyPr wrap="none" rtlCol="0" anchor="t"/>
          <a:lstStyle/>
          <a:p>
            <a:pPr marL="0" indent="0">
              <a:lnSpc>
                <a:spcPts val="3110"/>
              </a:lnSpc>
              <a:buNone/>
            </a:pPr>
            <a:endParaRPr lang="en-US" sz="1944" dirty="0"/>
          </a:p>
        </p:txBody>
      </p:sp>
      <p:sp>
        <p:nvSpPr>
          <p:cNvPr id="9" name="Text 5"/>
          <p:cNvSpPr/>
          <p:nvPr/>
        </p:nvSpPr>
        <p:spPr>
          <a:xfrm>
            <a:off x="864037" y="6287333"/>
            <a:ext cx="74159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91440"/>
            <a:ext cx="14630400" cy="8231862"/>
          </a:xfrm>
          <a:prstGeom prst="rect">
            <a:avLst/>
          </a:prstGeom>
          <a:solidFill>
            <a:srgbClr val="FFFFFF">
              <a:alpha val="75000"/>
            </a:srgbClr>
          </a:solidFill>
          <a:ln/>
        </p:spPr>
        <p:txBody>
          <a:bodyPr/>
          <a:lstStyle/>
          <a:p>
            <a:endParaRPr lang="en-IN" dirty="0"/>
          </a:p>
          <a:p>
            <a:r>
              <a:rPr lang="en-IN" sz="4400" b="1" dirty="0">
                <a:latin typeface="Arial" panose="020B0604020202020204" pitchFamily="34" charset="0"/>
                <a:cs typeface="Arial" panose="020B0604020202020204" pitchFamily="34" charset="0"/>
              </a:rPr>
              <a:t>Picture:</a:t>
            </a:r>
            <a:r>
              <a:rPr lang="en-IN" dirty="0">
                <a:latin typeface="Arial Black" panose="020B0A04020102020204" pitchFamily="34" charset="0"/>
              </a:rPr>
              <a:t> </a:t>
            </a:r>
          </a:p>
        </p:txBody>
      </p:sp>
      <p:pic>
        <p:nvPicPr>
          <p:cNvPr id="4" name="Image 1" descr="preencoded.png"/>
          <p:cNvPicPr>
            <a:picLocks noChangeAspect="1"/>
          </p:cNvPicPr>
          <p:nvPr/>
        </p:nvPicPr>
        <p:blipFill>
          <a:blip r:embed="rId4"/>
          <a:stretch>
            <a:fillRect/>
          </a:stretch>
        </p:blipFill>
        <p:spPr>
          <a:xfrm>
            <a:off x="1927649" y="2025280"/>
            <a:ext cx="5387551" cy="3554730"/>
          </a:xfrm>
          <a:prstGeom prst="rect">
            <a:avLst/>
          </a:prstGeom>
        </p:spPr>
      </p:pic>
      <p:pic>
        <p:nvPicPr>
          <p:cNvPr id="5" name="Image 2" descr="preencoded.png"/>
          <p:cNvPicPr>
            <a:picLocks noChangeAspect="1"/>
          </p:cNvPicPr>
          <p:nvPr/>
        </p:nvPicPr>
        <p:blipFill>
          <a:blip r:embed="rId5"/>
          <a:stretch>
            <a:fillRect/>
          </a:stretch>
        </p:blipFill>
        <p:spPr>
          <a:xfrm>
            <a:off x="7844701" y="3486983"/>
            <a:ext cx="5211542" cy="4186054"/>
          </a:xfrm>
          <a:prstGeom prst="rect">
            <a:avLst/>
          </a:prstGeom>
        </p:spPr>
      </p:pic>
      <p:sp>
        <p:nvSpPr>
          <p:cNvPr id="6" name="Text 1"/>
          <p:cNvSpPr/>
          <p:nvPr/>
        </p:nvSpPr>
        <p:spPr>
          <a:xfrm>
            <a:off x="1751767" y="7035284"/>
            <a:ext cx="5092303" cy="636508"/>
          </a:xfrm>
          <a:prstGeom prst="rect">
            <a:avLst/>
          </a:prstGeom>
          <a:noFill/>
          <a:ln/>
        </p:spPr>
        <p:txBody>
          <a:bodyPr wrap="none" rtlCol="0" anchor="t"/>
          <a:lstStyle/>
          <a:p>
            <a:pPr marL="0" indent="0">
              <a:lnSpc>
                <a:spcPts val="5012"/>
              </a:lnSpc>
              <a:buNone/>
            </a:pPr>
            <a:endParaRPr lang="en-US" sz="4010" dirty="0"/>
          </a:p>
        </p:txBody>
      </p:sp>
      <p:cxnSp>
        <p:nvCxnSpPr>
          <p:cNvPr id="9" name="Connector: Elbow 8">
            <a:extLst>
              <a:ext uri="{FF2B5EF4-FFF2-40B4-BE49-F238E27FC236}">
                <a16:creationId xmlns:a16="http://schemas.microsoft.com/office/drawing/2014/main" id="{059325E9-913E-C827-943F-8B4CC010C4C7}"/>
              </a:ext>
            </a:extLst>
          </p:cNvPr>
          <p:cNvCxnSpPr/>
          <p:nvPr/>
        </p:nvCxnSpPr>
        <p:spPr>
          <a:xfrm>
            <a:off x="6551271" y="5580010"/>
            <a:ext cx="1293430" cy="8439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221629"/>
          </a:xfrm>
          <a:prstGeom prst="rect">
            <a:avLst/>
          </a:prstGeom>
          <a:solidFill>
            <a:srgbClr val="FFFFFF">
              <a:alpha val="75000"/>
            </a:srgbClr>
          </a:solidFill>
          <a:ln/>
        </p:spPr>
        <p:txBody>
          <a:bodyPr/>
          <a:lstStyle/>
          <a:p>
            <a:r>
              <a:rPr lang="en-US" sz="4000" b="1" dirty="0">
                <a:solidFill>
                  <a:srgbClr val="000000"/>
                </a:solidFill>
                <a:latin typeface="p22-mackinac-pro" pitchFamily="34" charset="0"/>
                <a:ea typeface="p22-mackinac-pro" pitchFamily="34" charset="-122"/>
                <a:cs typeface="p22-mackinac-pro" pitchFamily="34" charset="-120"/>
              </a:rPr>
              <a:t>CODE SNIPPET:</a:t>
            </a:r>
          </a:p>
          <a:p>
            <a:endParaRPr lang="en-US" sz="4000" dirty="0"/>
          </a:p>
          <a:p>
            <a:endParaRPr lang="en-IN" dirty="0"/>
          </a:p>
        </p:txBody>
      </p:sp>
      <p:pic>
        <p:nvPicPr>
          <p:cNvPr id="4" name="Image 1" descr="preencoded.png"/>
          <p:cNvPicPr>
            <a:picLocks noChangeAspect="1"/>
          </p:cNvPicPr>
          <p:nvPr/>
        </p:nvPicPr>
        <p:blipFill>
          <a:blip r:embed="rId4"/>
          <a:stretch>
            <a:fillRect/>
          </a:stretch>
        </p:blipFill>
        <p:spPr>
          <a:xfrm>
            <a:off x="7315200" y="4403211"/>
            <a:ext cx="6523911" cy="3703287"/>
          </a:xfrm>
          <a:prstGeom prst="rect">
            <a:avLst/>
          </a:prstGeom>
        </p:spPr>
      </p:pic>
      <p:pic>
        <p:nvPicPr>
          <p:cNvPr id="5" name="Image 2" descr="preencoded.png"/>
          <p:cNvPicPr>
            <a:picLocks noChangeAspect="1"/>
          </p:cNvPicPr>
          <p:nvPr/>
        </p:nvPicPr>
        <p:blipFill>
          <a:blip r:embed="rId5"/>
          <a:stretch>
            <a:fillRect/>
          </a:stretch>
        </p:blipFill>
        <p:spPr>
          <a:xfrm>
            <a:off x="635156" y="819959"/>
            <a:ext cx="7710191" cy="3465108"/>
          </a:xfrm>
          <a:prstGeom prst="rect">
            <a:avLst/>
          </a:prstGeom>
        </p:spPr>
      </p:pic>
      <p:sp>
        <p:nvSpPr>
          <p:cNvPr id="6" name="Text 1"/>
          <p:cNvSpPr/>
          <p:nvPr/>
        </p:nvSpPr>
        <p:spPr>
          <a:xfrm>
            <a:off x="2594967" y="8206383"/>
            <a:ext cx="4320540" cy="540068"/>
          </a:xfrm>
          <a:prstGeom prst="rect">
            <a:avLst/>
          </a:prstGeom>
          <a:noFill/>
          <a:ln/>
        </p:spPr>
        <p:txBody>
          <a:bodyPr wrap="none" rtlCol="0" anchor="t"/>
          <a:lstStyle/>
          <a:p>
            <a:pPr marL="0" indent="0">
              <a:lnSpc>
                <a:spcPts val="4253"/>
              </a:lnSpc>
              <a:buNone/>
            </a:pPr>
            <a:endParaRPr lang="en-US" sz="3402" dirty="0"/>
          </a:p>
        </p:txBody>
      </p:sp>
      <p:cxnSp>
        <p:nvCxnSpPr>
          <p:cNvPr id="11" name="Connector: Elbow 10">
            <a:extLst>
              <a:ext uri="{FF2B5EF4-FFF2-40B4-BE49-F238E27FC236}">
                <a16:creationId xmlns:a16="http://schemas.microsoft.com/office/drawing/2014/main" id="{4D13BE28-6DC0-2A38-CD6D-FD573E2E9547}"/>
              </a:ext>
            </a:extLst>
          </p:cNvPr>
          <p:cNvCxnSpPr/>
          <p:nvPr/>
        </p:nvCxnSpPr>
        <p:spPr>
          <a:xfrm>
            <a:off x="5069711" y="4303326"/>
            <a:ext cx="2164466" cy="1345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7389"/>
            <a:ext cx="14630400" cy="8250555"/>
          </a:xfrm>
          <a:prstGeom prst="rect">
            <a:avLst/>
          </a:prstGeom>
          <a:solidFill>
            <a:srgbClr val="FFFFFF">
              <a:alpha val="75000"/>
            </a:srgbClr>
          </a:solidFill>
          <a:ln/>
        </p:spPr>
        <p:txBody>
          <a:bodyPr/>
          <a:lstStyle/>
          <a:p>
            <a:endParaRPr lang="en-IN" dirty="0"/>
          </a:p>
        </p:txBody>
      </p:sp>
      <p:sp>
        <p:nvSpPr>
          <p:cNvPr id="5" name="Text 1"/>
          <p:cNvSpPr/>
          <p:nvPr/>
        </p:nvSpPr>
        <p:spPr>
          <a:xfrm>
            <a:off x="2576989" y="2645450"/>
            <a:ext cx="4336971" cy="542092"/>
          </a:xfrm>
          <a:prstGeom prst="rect">
            <a:avLst/>
          </a:prstGeom>
          <a:noFill/>
          <a:ln/>
        </p:spPr>
        <p:txBody>
          <a:bodyPr wrap="none" rtlCol="0" anchor="t"/>
          <a:lstStyle/>
          <a:p>
            <a:pPr marL="0" indent="0">
              <a:lnSpc>
                <a:spcPts val="4269"/>
              </a:lnSpc>
              <a:buNone/>
            </a:pPr>
            <a:r>
              <a:rPr lang="en-US" sz="3415" b="1" dirty="0">
                <a:solidFill>
                  <a:srgbClr val="000000"/>
                </a:solidFill>
                <a:latin typeface="p22-mackinac-pro" pitchFamily="34" charset="0"/>
                <a:ea typeface="p22-mackinac-pro" pitchFamily="34" charset="-122"/>
                <a:cs typeface="p22-mackinac-pro" pitchFamily="34" charset="-120"/>
              </a:rPr>
              <a:t>Model Evaluation</a:t>
            </a:r>
            <a:endParaRPr lang="en-US" sz="3415" dirty="0"/>
          </a:p>
        </p:txBody>
      </p:sp>
      <p:sp>
        <p:nvSpPr>
          <p:cNvPr id="6" name="Shape 2"/>
          <p:cNvSpPr/>
          <p:nvPr/>
        </p:nvSpPr>
        <p:spPr>
          <a:xfrm>
            <a:off x="2584609" y="3447693"/>
            <a:ext cx="9468683" cy="2309336"/>
          </a:xfrm>
          <a:prstGeom prst="roundRect">
            <a:avLst>
              <a:gd name="adj" fmla="val 2412"/>
            </a:avLst>
          </a:prstGeom>
          <a:noFill/>
          <a:ln w="7620">
            <a:solidFill>
              <a:srgbClr val="000000">
                <a:alpha val="8000"/>
              </a:srgbClr>
            </a:solidFill>
            <a:prstDash val="solid"/>
          </a:ln>
        </p:spPr>
      </p:sp>
      <p:sp>
        <p:nvSpPr>
          <p:cNvPr id="7" name="Shape 3"/>
          <p:cNvSpPr/>
          <p:nvPr/>
        </p:nvSpPr>
        <p:spPr>
          <a:xfrm>
            <a:off x="2584609" y="3455313"/>
            <a:ext cx="9461063" cy="500896"/>
          </a:xfrm>
          <a:prstGeom prst="rect">
            <a:avLst/>
          </a:prstGeom>
          <a:solidFill>
            <a:srgbClr val="FFFFFF">
              <a:alpha val="4000"/>
            </a:srgbClr>
          </a:solidFill>
          <a:ln/>
        </p:spPr>
        <p:txBody>
          <a:bodyPr/>
          <a:lstStyle/>
          <a:p>
            <a:endParaRPr lang="en-IN" dirty="0"/>
          </a:p>
        </p:txBody>
      </p:sp>
      <p:sp>
        <p:nvSpPr>
          <p:cNvPr id="8" name="Text 4"/>
          <p:cNvSpPr/>
          <p:nvPr/>
        </p:nvSpPr>
        <p:spPr>
          <a:xfrm>
            <a:off x="2758202" y="3566993"/>
            <a:ext cx="4379714" cy="277535"/>
          </a:xfrm>
          <a:prstGeom prst="rect">
            <a:avLst/>
          </a:prstGeom>
          <a:noFill/>
          <a:ln/>
        </p:spPr>
        <p:txBody>
          <a:bodyPr wrap="none" rtlCol="0" anchor="t"/>
          <a:lstStyle/>
          <a:p>
            <a:pPr marL="0" indent="0">
              <a:lnSpc>
                <a:spcPts val="2186"/>
              </a:lnSpc>
              <a:buNone/>
            </a:pPr>
            <a:r>
              <a:rPr lang="en-IN" dirty="0"/>
              <a:t>Models</a:t>
            </a:r>
            <a:endParaRPr lang="en-US" dirty="0"/>
          </a:p>
        </p:txBody>
      </p:sp>
      <p:sp>
        <p:nvSpPr>
          <p:cNvPr id="9" name="Text 5"/>
          <p:cNvSpPr/>
          <p:nvPr/>
        </p:nvSpPr>
        <p:spPr>
          <a:xfrm>
            <a:off x="7492484" y="3566993"/>
            <a:ext cx="4379714" cy="277535"/>
          </a:xfrm>
          <a:prstGeom prst="rect">
            <a:avLst/>
          </a:prstGeom>
          <a:noFill/>
          <a:ln/>
        </p:spPr>
        <p:txBody>
          <a:bodyPr wrap="none" rtlCol="0" anchor="t"/>
          <a:lstStyle/>
          <a:p>
            <a:pPr marL="0" indent="0">
              <a:lnSpc>
                <a:spcPts val="2186"/>
              </a:lnSpc>
              <a:buNone/>
            </a:pPr>
            <a:r>
              <a:rPr lang="en-IN" dirty="0"/>
              <a:t>Accuracy</a:t>
            </a:r>
            <a:r>
              <a:rPr lang="en-IN" sz="1366" dirty="0"/>
              <a:t> </a:t>
            </a:r>
            <a:endParaRPr lang="en-US" sz="1366" dirty="0"/>
          </a:p>
        </p:txBody>
      </p:sp>
      <p:sp>
        <p:nvSpPr>
          <p:cNvPr id="10" name="Shape 6"/>
          <p:cNvSpPr/>
          <p:nvPr/>
        </p:nvSpPr>
        <p:spPr>
          <a:xfrm>
            <a:off x="2584609" y="3956209"/>
            <a:ext cx="9461063" cy="500896"/>
          </a:xfrm>
          <a:prstGeom prst="rect">
            <a:avLst/>
          </a:prstGeom>
          <a:solidFill>
            <a:srgbClr val="000000">
              <a:alpha val="4000"/>
            </a:srgbClr>
          </a:solidFill>
          <a:ln/>
        </p:spPr>
        <p:txBody>
          <a:bodyPr/>
          <a:lstStyle/>
          <a:p>
            <a:r>
              <a:rPr lang="en-US" sz="1800" dirty="0">
                <a:solidFill>
                  <a:srgbClr val="000000"/>
                </a:solidFill>
                <a:latin typeface="p22-mackinac-pro" pitchFamily="34" charset="0"/>
                <a:ea typeface="p22-mackinac-pro" pitchFamily="34" charset="-122"/>
                <a:cs typeface="p22-mackinac-pro" pitchFamily="34" charset="-120"/>
              </a:rPr>
              <a:t>Logistic</a:t>
            </a:r>
            <a:r>
              <a:rPr lang="en-US" sz="1800" b="1" dirty="0">
                <a:solidFill>
                  <a:srgbClr val="000000"/>
                </a:solidFill>
                <a:latin typeface="p22-mackinac-pro" pitchFamily="34" charset="0"/>
                <a:ea typeface="p22-mackinac-pro" pitchFamily="34" charset="-122"/>
                <a:cs typeface="p22-mackinac-pro" pitchFamily="34" charset="-120"/>
              </a:rPr>
              <a:t> </a:t>
            </a:r>
            <a:r>
              <a:rPr lang="en-US" sz="1800" dirty="0">
                <a:solidFill>
                  <a:srgbClr val="000000"/>
                </a:solidFill>
                <a:latin typeface="p22-mackinac-pro" pitchFamily="34" charset="0"/>
                <a:ea typeface="p22-mackinac-pro" pitchFamily="34" charset="-122"/>
                <a:cs typeface="p22-mackinac-pro" pitchFamily="34" charset="-120"/>
              </a:rPr>
              <a:t>Regression                                                                   80.4</a:t>
            </a:r>
            <a:endParaRPr lang="en-IN" dirty="0"/>
          </a:p>
        </p:txBody>
      </p:sp>
      <p:sp>
        <p:nvSpPr>
          <p:cNvPr id="11" name="Text 7"/>
          <p:cNvSpPr/>
          <p:nvPr/>
        </p:nvSpPr>
        <p:spPr>
          <a:xfrm>
            <a:off x="2758202" y="4067889"/>
            <a:ext cx="4379714" cy="277535"/>
          </a:xfrm>
          <a:prstGeom prst="rect">
            <a:avLst/>
          </a:prstGeom>
          <a:noFill/>
          <a:ln/>
        </p:spPr>
        <p:txBody>
          <a:bodyPr wrap="none" rtlCol="0" anchor="t"/>
          <a:lstStyle/>
          <a:p>
            <a:pPr marL="0" indent="0">
              <a:lnSpc>
                <a:spcPts val="2186"/>
              </a:lnSpc>
              <a:buNone/>
            </a:pPr>
            <a:endParaRPr lang="en-US" sz="1366" dirty="0"/>
          </a:p>
        </p:txBody>
      </p:sp>
      <p:sp>
        <p:nvSpPr>
          <p:cNvPr id="12" name="Text 8"/>
          <p:cNvSpPr/>
          <p:nvPr/>
        </p:nvSpPr>
        <p:spPr>
          <a:xfrm>
            <a:off x="7492484" y="4067889"/>
            <a:ext cx="4379714" cy="277535"/>
          </a:xfrm>
          <a:prstGeom prst="rect">
            <a:avLst/>
          </a:prstGeom>
          <a:noFill/>
          <a:ln/>
        </p:spPr>
        <p:txBody>
          <a:bodyPr wrap="none" rtlCol="0" anchor="t"/>
          <a:lstStyle/>
          <a:p>
            <a:pPr marL="0" indent="0">
              <a:lnSpc>
                <a:spcPts val="2186"/>
              </a:lnSpc>
              <a:buNone/>
            </a:pPr>
            <a:endParaRPr lang="en-US" sz="1366" dirty="0"/>
          </a:p>
        </p:txBody>
      </p:sp>
      <p:sp>
        <p:nvSpPr>
          <p:cNvPr id="13" name="Shape 9"/>
          <p:cNvSpPr/>
          <p:nvPr/>
        </p:nvSpPr>
        <p:spPr>
          <a:xfrm>
            <a:off x="2573032" y="4457105"/>
            <a:ext cx="9461063" cy="500896"/>
          </a:xfrm>
          <a:prstGeom prst="rect">
            <a:avLst/>
          </a:prstGeom>
          <a:solidFill>
            <a:srgbClr val="FFFFFF">
              <a:alpha val="4000"/>
            </a:srgbClr>
          </a:solidFill>
          <a:ln/>
        </p:spPr>
        <p:txBody>
          <a:bodyPr/>
          <a:lstStyle/>
          <a:p>
            <a:r>
              <a:rPr lang="en-US" dirty="0">
                <a:solidFill>
                  <a:srgbClr val="000000"/>
                </a:solidFill>
                <a:latin typeface="p22-mackinac-pro" pitchFamily="34" charset="0"/>
                <a:ea typeface="p22-mackinac-pro" pitchFamily="34" charset="-122"/>
                <a:cs typeface="p22-mackinac-pro" pitchFamily="34" charset="-120"/>
              </a:rPr>
              <a:t>Decision Tree                                                                             72.6</a:t>
            </a:r>
            <a:endParaRPr lang="en-US" sz="1800" dirty="0"/>
          </a:p>
          <a:p>
            <a:endParaRPr lang="en-IN" dirty="0"/>
          </a:p>
        </p:txBody>
      </p:sp>
      <p:sp>
        <p:nvSpPr>
          <p:cNvPr id="14" name="Text 10"/>
          <p:cNvSpPr/>
          <p:nvPr/>
        </p:nvSpPr>
        <p:spPr>
          <a:xfrm>
            <a:off x="2758202" y="4568785"/>
            <a:ext cx="4379714" cy="277535"/>
          </a:xfrm>
          <a:prstGeom prst="rect">
            <a:avLst/>
          </a:prstGeom>
          <a:noFill/>
          <a:ln/>
        </p:spPr>
        <p:txBody>
          <a:bodyPr wrap="none" rtlCol="0" anchor="t"/>
          <a:lstStyle/>
          <a:p>
            <a:pPr marL="0" indent="0">
              <a:lnSpc>
                <a:spcPts val="2186"/>
              </a:lnSpc>
              <a:buNone/>
            </a:pPr>
            <a:endParaRPr lang="en-US" sz="1366" dirty="0"/>
          </a:p>
        </p:txBody>
      </p:sp>
      <p:sp>
        <p:nvSpPr>
          <p:cNvPr id="15" name="Text 11"/>
          <p:cNvSpPr/>
          <p:nvPr/>
        </p:nvSpPr>
        <p:spPr>
          <a:xfrm>
            <a:off x="7492484" y="4568785"/>
            <a:ext cx="4379714" cy="277535"/>
          </a:xfrm>
          <a:prstGeom prst="rect">
            <a:avLst/>
          </a:prstGeom>
          <a:noFill/>
          <a:ln/>
        </p:spPr>
        <p:txBody>
          <a:bodyPr wrap="none" rtlCol="0" anchor="t"/>
          <a:lstStyle/>
          <a:p>
            <a:pPr marL="0" indent="0">
              <a:lnSpc>
                <a:spcPts val="2186"/>
              </a:lnSpc>
              <a:buNone/>
            </a:pPr>
            <a:endParaRPr lang="en-US" sz="1366" dirty="0"/>
          </a:p>
        </p:txBody>
      </p:sp>
      <p:sp>
        <p:nvSpPr>
          <p:cNvPr id="16" name="Shape 12"/>
          <p:cNvSpPr/>
          <p:nvPr/>
        </p:nvSpPr>
        <p:spPr>
          <a:xfrm>
            <a:off x="2584609" y="4958001"/>
            <a:ext cx="9461063" cy="500896"/>
          </a:xfrm>
          <a:prstGeom prst="rect">
            <a:avLst/>
          </a:prstGeom>
          <a:solidFill>
            <a:srgbClr val="000000">
              <a:alpha val="4000"/>
            </a:srgbClr>
          </a:solidFill>
          <a:ln/>
        </p:spPr>
        <p:txBody>
          <a:bodyPr/>
          <a:lstStyle/>
          <a:p>
            <a:r>
              <a:rPr lang="en-US" sz="1800" dirty="0">
                <a:solidFill>
                  <a:srgbClr val="000000"/>
                </a:solidFill>
                <a:latin typeface="p22-mackinac-pro" pitchFamily="34" charset="0"/>
                <a:ea typeface="p22-mackinac-pro" pitchFamily="34" charset="-122"/>
                <a:cs typeface="p22-mackinac-pro" pitchFamily="34" charset="-120"/>
              </a:rPr>
              <a:t>Random</a:t>
            </a:r>
            <a:r>
              <a:rPr lang="en-US" sz="1800" b="1" dirty="0">
                <a:solidFill>
                  <a:srgbClr val="000000"/>
                </a:solidFill>
                <a:latin typeface="p22-mackinac-pro" pitchFamily="34" charset="0"/>
                <a:ea typeface="p22-mackinac-pro" pitchFamily="34" charset="-122"/>
                <a:cs typeface="p22-mackinac-pro" pitchFamily="34" charset="-120"/>
              </a:rPr>
              <a:t> </a:t>
            </a:r>
            <a:r>
              <a:rPr lang="en-US" sz="1800" dirty="0">
                <a:solidFill>
                  <a:srgbClr val="000000"/>
                </a:solidFill>
                <a:latin typeface="p22-mackinac-pro" pitchFamily="34" charset="0"/>
                <a:ea typeface="p22-mackinac-pro" pitchFamily="34" charset="-122"/>
                <a:cs typeface="p22-mackinac-pro" pitchFamily="34" charset="-120"/>
              </a:rPr>
              <a:t>Forest                                                                          80.5</a:t>
            </a:r>
            <a:endParaRPr lang="en-US" sz="1800" dirty="0"/>
          </a:p>
          <a:p>
            <a:endParaRPr lang="en-IN" dirty="0"/>
          </a:p>
        </p:txBody>
      </p:sp>
      <p:sp>
        <p:nvSpPr>
          <p:cNvPr id="17" name="Text 13"/>
          <p:cNvSpPr/>
          <p:nvPr/>
        </p:nvSpPr>
        <p:spPr>
          <a:xfrm>
            <a:off x="2758202" y="5069681"/>
            <a:ext cx="4379714" cy="277535"/>
          </a:xfrm>
          <a:prstGeom prst="rect">
            <a:avLst/>
          </a:prstGeom>
          <a:noFill/>
          <a:ln/>
        </p:spPr>
        <p:txBody>
          <a:bodyPr wrap="none" rtlCol="0" anchor="t"/>
          <a:lstStyle/>
          <a:p>
            <a:pPr marL="0" indent="0">
              <a:lnSpc>
                <a:spcPts val="2186"/>
              </a:lnSpc>
              <a:buNone/>
            </a:pPr>
            <a:endParaRPr lang="en-US" sz="1366" dirty="0"/>
          </a:p>
        </p:txBody>
      </p:sp>
      <p:sp>
        <p:nvSpPr>
          <p:cNvPr id="18" name="Text 14"/>
          <p:cNvSpPr/>
          <p:nvPr/>
        </p:nvSpPr>
        <p:spPr>
          <a:xfrm>
            <a:off x="7492484" y="5069681"/>
            <a:ext cx="4379714" cy="277535"/>
          </a:xfrm>
          <a:prstGeom prst="rect">
            <a:avLst/>
          </a:prstGeom>
          <a:noFill/>
          <a:ln/>
        </p:spPr>
        <p:txBody>
          <a:bodyPr wrap="none" rtlCol="0" anchor="t"/>
          <a:lstStyle/>
          <a:p>
            <a:pPr marL="0" indent="0">
              <a:lnSpc>
                <a:spcPts val="2186"/>
              </a:lnSpc>
              <a:buNone/>
            </a:pPr>
            <a:endParaRPr lang="en-US" sz="1366" dirty="0"/>
          </a:p>
        </p:txBody>
      </p:sp>
      <p:sp>
        <p:nvSpPr>
          <p:cNvPr id="20" name="Text 16"/>
          <p:cNvSpPr/>
          <p:nvPr/>
        </p:nvSpPr>
        <p:spPr>
          <a:xfrm>
            <a:off x="2758202" y="5570577"/>
            <a:ext cx="4379714" cy="277535"/>
          </a:xfrm>
          <a:prstGeom prst="rect">
            <a:avLst/>
          </a:prstGeom>
          <a:noFill/>
          <a:ln/>
        </p:spPr>
        <p:txBody>
          <a:bodyPr wrap="none" rtlCol="0" anchor="t"/>
          <a:lstStyle/>
          <a:p>
            <a:pPr marL="0" indent="0">
              <a:lnSpc>
                <a:spcPts val="2186"/>
              </a:lnSpc>
              <a:buNone/>
            </a:pPr>
            <a:endParaRPr lang="en-US" sz="1366" dirty="0"/>
          </a:p>
        </p:txBody>
      </p:sp>
      <p:sp>
        <p:nvSpPr>
          <p:cNvPr id="21" name="Text 17"/>
          <p:cNvSpPr/>
          <p:nvPr/>
        </p:nvSpPr>
        <p:spPr>
          <a:xfrm>
            <a:off x="7492484" y="5570577"/>
            <a:ext cx="4379714" cy="277535"/>
          </a:xfrm>
          <a:prstGeom prst="rect">
            <a:avLst/>
          </a:prstGeom>
          <a:noFill/>
          <a:ln/>
        </p:spPr>
        <p:txBody>
          <a:bodyPr wrap="none" rtlCol="0" anchor="t"/>
          <a:lstStyle/>
          <a:p>
            <a:pPr marL="0" indent="0">
              <a:lnSpc>
                <a:spcPts val="2186"/>
              </a:lnSpc>
              <a:buNone/>
            </a:pPr>
            <a:endParaRPr lang="en-US" sz="1366" dirty="0"/>
          </a:p>
        </p:txBody>
      </p:sp>
      <p:sp>
        <p:nvSpPr>
          <p:cNvPr id="23" name="Text 19"/>
          <p:cNvSpPr/>
          <p:nvPr/>
        </p:nvSpPr>
        <p:spPr>
          <a:xfrm>
            <a:off x="2758202" y="6071473"/>
            <a:ext cx="4379714" cy="277535"/>
          </a:xfrm>
          <a:prstGeom prst="rect">
            <a:avLst/>
          </a:prstGeom>
          <a:noFill/>
          <a:ln/>
        </p:spPr>
        <p:txBody>
          <a:bodyPr wrap="none" rtlCol="0" anchor="t"/>
          <a:lstStyle/>
          <a:p>
            <a:pPr marL="0" indent="0">
              <a:lnSpc>
                <a:spcPts val="2186"/>
              </a:lnSpc>
              <a:buNone/>
            </a:pPr>
            <a:endParaRPr lang="en-US" sz="1366" dirty="0"/>
          </a:p>
        </p:txBody>
      </p:sp>
      <p:sp>
        <p:nvSpPr>
          <p:cNvPr id="24" name="Text 20"/>
          <p:cNvSpPr/>
          <p:nvPr/>
        </p:nvSpPr>
        <p:spPr>
          <a:xfrm>
            <a:off x="7492484" y="6071473"/>
            <a:ext cx="4379714" cy="277535"/>
          </a:xfrm>
          <a:prstGeom prst="rect">
            <a:avLst/>
          </a:prstGeom>
          <a:noFill/>
          <a:ln/>
        </p:spPr>
        <p:txBody>
          <a:bodyPr wrap="none" rtlCol="0" anchor="t"/>
          <a:lstStyle/>
          <a:p>
            <a:pPr marL="0" indent="0">
              <a:lnSpc>
                <a:spcPts val="2186"/>
              </a:lnSpc>
              <a:buNone/>
            </a:pPr>
            <a:endParaRPr lang="en-US" sz="1366" dirty="0"/>
          </a:p>
        </p:txBody>
      </p:sp>
      <p:sp>
        <p:nvSpPr>
          <p:cNvPr id="25" name="Text 21"/>
          <p:cNvSpPr/>
          <p:nvPr/>
        </p:nvSpPr>
        <p:spPr>
          <a:xfrm>
            <a:off x="2576989" y="6663452"/>
            <a:ext cx="9476303" cy="1110139"/>
          </a:xfrm>
          <a:prstGeom prst="rect">
            <a:avLst/>
          </a:prstGeom>
          <a:noFill/>
          <a:ln/>
        </p:spPr>
        <p:txBody>
          <a:bodyPr wrap="square" rtlCol="0" anchor="t"/>
          <a:lstStyle/>
          <a:p>
            <a:pPr marL="0" indent="0">
              <a:lnSpc>
                <a:spcPts val="2186"/>
              </a:lnSpc>
              <a:buNone/>
            </a:pPr>
            <a:endParaRPr lang="en-US" sz="1366" dirty="0"/>
          </a:p>
        </p:txBody>
      </p:sp>
      <p:pic>
        <p:nvPicPr>
          <p:cNvPr id="28" name="Picture 27">
            <a:extLst>
              <a:ext uri="{FF2B5EF4-FFF2-40B4-BE49-F238E27FC236}">
                <a16:creationId xmlns:a16="http://schemas.microsoft.com/office/drawing/2014/main" id="{7BA24395-A2AE-7F1B-0971-95F32F085EBF}"/>
              </a:ext>
            </a:extLst>
          </p:cNvPr>
          <p:cNvPicPr>
            <a:picLocks noChangeAspect="1"/>
          </p:cNvPicPr>
          <p:nvPr/>
        </p:nvPicPr>
        <p:blipFill>
          <a:blip r:embed="rId4">
            <a:alphaModFix amt="20000"/>
            <a:extLst>
              <a:ext uri="{837473B0-CC2E-450A-ABE3-18F120FF3D39}">
                <a1611:picAttrSrcUrl xmlns:a1611="http://schemas.microsoft.com/office/drawing/2016/11/main" r:id="rId5"/>
              </a:ext>
            </a:extLst>
          </a:blip>
          <a:stretch>
            <a:fillRect/>
          </a:stretch>
        </p:blipFill>
        <p:spPr>
          <a:xfrm>
            <a:off x="-1200344" y="702015"/>
            <a:ext cx="15991778" cy="10494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741998"/>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AGEND</a:t>
            </a:r>
            <a:endParaRPr lang="en-US" sz="4860" dirty="0"/>
          </a:p>
        </p:txBody>
      </p:sp>
      <p:sp>
        <p:nvSpPr>
          <p:cNvPr id="6" name="Text 2"/>
          <p:cNvSpPr/>
          <p:nvPr/>
        </p:nvSpPr>
        <p:spPr>
          <a:xfrm>
            <a:off x="1258967" y="1883807"/>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About telecom churn prediction</a:t>
            </a:r>
            <a:endParaRPr lang="en-US" sz="1944" dirty="0"/>
          </a:p>
        </p:txBody>
      </p:sp>
      <p:sp>
        <p:nvSpPr>
          <p:cNvPr id="7" name="Text 3"/>
          <p:cNvSpPr/>
          <p:nvPr/>
        </p:nvSpPr>
        <p:spPr>
          <a:xfrm>
            <a:off x="1258967" y="2365177"/>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Our Mission and Vision</a:t>
            </a:r>
            <a:endParaRPr lang="en-US" sz="1944" dirty="0"/>
          </a:p>
        </p:txBody>
      </p:sp>
      <p:sp>
        <p:nvSpPr>
          <p:cNvPr id="8" name="Text 4"/>
          <p:cNvSpPr/>
          <p:nvPr/>
        </p:nvSpPr>
        <p:spPr>
          <a:xfrm>
            <a:off x="1258967" y="2846546"/>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Our Goals</a:t>
            </a:r>
            <a:endParaRPr lang="en-US" sz="1944" dirty="0"/>
          </a:p>
        </p:txBody>
      </p:sp>
      <p:sp>
        <p:nvSpPr>
          <p:cNvPr id="9" name="Text 5"/>
          <p:cNvSpPr/>
          <p:nvPr/>
        </p:nvSpPr>
        <p:spPr>
          <a:xfrm>
            <a:off x="1258967" y="3327916"/>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Our Milestones</a:t>
            </a:r>
            <a:endParaRPr lang="en-US" sz="1944" dirty="0"/>
          </a:p>
        </p:txBody>
      </p:sp>
      <p:sp>
        <p:nvSpPr>
          <p:cNvPr id="10" name="Text 6"/>
          <p:cNvSpPr/>
          <p:nvPr/>
        </p:nvSpPr>
        <p:spPr>
          <a:xfrm>
            <a:off x="1258967" y="3809286"/>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Challenges</a:t>
            </a:r>
            <a:endParaRPr lang="en-US" sz="1944" dirty="0"/>
          </a:p>
        </p:txBody>
      </p:sp>
      <p:sp>
        <p:nvSpPr>
          <p:cNvPr id="11" name="Text 7"/>
          <p:cNvSpPr/>
          <p:nvPr/>
        </p:nvSpPr>
        <p:spPr>
          <a:xfrm>
            <a:off x="1258967" y="4290655"/>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Data Cleaning &amp; Preprocessing</a:t>
            </a:r>
            <a:endParaRPr lang="en-US" sz="1944" dirty="0"/>
          </a:p>
        </p:txBody>
      </p:sp>
      <p:sp>
        <p:nvSpPr>
          <p:cNvPr id="12" name="Text 8"/>
          <p:cNvSpPr/>
          <p:nvPr/>
        </p:nvSpPr>
        <p:spPr>
          <a:xfrm>
            <a:off x="1258967" y="4772025"/>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ML Model Building</a:t>
            </a:r>
            <a:endParaRPr lang="en-US" sz="1944" dirty="0"/>
          </a:p>
        </p:txBody>
      </p:sp>
      <p:sp>
        <p:nvSpPr>
          <p:cNvPr id="13" name="Text 9"/>
          <p:cNvSpPr/>
          <p:nvPr/>
        </p:nvSpPr>
        <p:spPr>
          <a:xfrm>
            <a:off x="1258967" y="5253395"/>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Hyperparameter Tuning</a:t>
            </a:r>
            <a:endParaRPr lang="en-US" sz="1944" dirty="0"/>
          </a:p>
        </p:txBody>
      </p:sp>
      <p:sp>
        <p:nvSpPr>
          <p:cNvPr id="14" name="Text 10"/>
          <p:cNvSpPr/>
          <p:nvPr/>
        </p:nvSpPr>
        <p:spPr>
          <a:xfrm>
            <a:off x="1258967" y="5734764"/>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Model Evaluation</a:t>
            </a:r>
            <a:endParaRPr lang="en-US" sz="1944" dirty="0"/>
          </a:p>
        </p:txBody>
      </p:sp>
      <p:sp>
        <p:nvSpPr>
          <p:cNvPr id="15" name="Text 11"/>
          <p:cNvSpPr/>
          <p:nvPr/>
        </p:nvSpPr>
        <p:spPr>
          <a:xfrm>
            <a:off x="1258967" y="6216134"/>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Model Interpretation</a:t>
            </a:r>
            <a:endParaRPr lang="en-US" sz="1944" dirty="0"/>
          </a:p>
        </p:txBody>
      </p:sp>
      <p:sp>
        <p:nvSpPr>
          <p:cNvPr id="16" name="Text 12"/>
          <p:cNvSpPr/>
          <p:nvPr/>
        </p:nvSpPr>
        <p:spPr>
          <a:xfrm>
            <a:off x="1258967" y="6697504"/>
            <a:ext cx="70209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Conclusion</a:t>
            </a:r>
            <a:endParaRPr lang="en-US" sz="1944"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1803"/>
            </a:avLst>
          </a:prstGeom>
          <a:solidFill>
            <a:srgbClr val="F2F2F2">
              <a:alpha val="85000"/>
            </a:srgbClr>
          </a:solidFill>
          <a:ln/>
        </p:spPr>
      </p:sp>
      <p:sp>
        <p:nvSpPr>
          <p:cNvPr id="6" name="Text 2"/>
          <p:cNvSpPr/>
          <p:nvPr/>
        </p:nvSpPr>
        <p:spPr>
          <a:xfrm>
            <a:off x="1687235" y="733306"/>
            <a:ext cx="6060877" cy="643890"/>
          </a:xfrm>
          <a:prstGeom prst="rect">
            <a:avLst/>
          </a:prstGeom>
          <a:noFill/>
          <a:ln/>
        </p:spPr>
        <p:txBody>
          <a:bodyPr wrap="none" rtlCol="0" anchor="t"/>
          <a:lstStyle/>
          <a:p>
            <a:pPr marL="0" indent="0">
              <a:lnSpc>
                <a:spcPts val="5070"/>
              </a:lnSpc>
              <a:buNone/>
            </a:pPr>
            <a:r>
              <a:rPr lang="en-US" sz="4056" b="1" dirty="0">
                <a:solidFill>
                  <a:srgbClr val="000000"/>
                </a:solidFill>
                <a:latin typeface="p22-mackinac-pro" pitchFamily="34" charset="0"/>
                <a:ea typeface="p22-mackinac-pro" pitchFamily="34" charset="-122"/>
                <a:cs typeface="p22-mackinac-pro" pitchFamily="34" charset="-120"/>
              </a:rPr>
              <a:t>Hyperparameter Tuning</a:t>
            </a:r>
            <a:endParaRPr lang="en-US" sz="4056" dirty="0"/>
          </a:p>
        </p:txBody>
      </p:sp>
      <p:pic>
        <p:nvPicPr>
          <p:cNvPr id="7" name="Image 2" descr="preencoded.png"/>
          <p:cNvPicPr>
            <a:picLocks noChangeAspect="1"/>
          </p:cNvPicPr>
          <p:nvPr/>
        </p:nvPicPr>
        <p:blipFill>
          <a:blip r:embed="rId5"/>
          <a:stretch>
            <a:fillRect/>
          </a:stretch>
        </p:blipFill>
        <p:spPr>
          <a:xfrm>
            <a:off x="1687235" y="1686282"/>
            <a:ext cx="1030248" cy="2719507"/>
          </a:xfrm>
          <a:prstGeom prst="rect">
            <a:avLst/>
          </a:prstGeom>
        </p:spPr>
      </p:pic>
      <p:sp>
        <p:nvSpPr>
          <p:cNvPr id="8" name="Text 3"/>
          <p:cNvSpPr/>
          <p:nvPr/>
        </p:nvSpPr>
        <p:spPr>
          <a:xfrm>
            <a:off x="3026569" y="1892260"/>
            <a:ext cx="9916478" cy="411956"/>
          </a:xfrm>
          <a:prstGeom prst="rect">
            <a:avLst/>
          </a:prstGeom>
          <a:noFill/>
          <a:ln/>
        </p:spPr>
        <p:txBody>
          <a:bodyPr wrap="none" rtlCol="0" anchor="t"/>
          <a:lstStyle/>
          <a:p>
            <a:pPr marL="0" indent="0" algn="l">
              <a:lnSpc>
                <a:spcPts val="3245"/>
              </a:lnSpc>
              <a:buNone/>
            </a:pPr>
            <a:r>
              <a:rPr lang="en-US" sz="2028" b="1" dirty="0">
                <a:solidFill>
                  <a:srgbClr val="272525"/>
                </a:solidFill>
                <a:latin typeface="Eudoxus Sans" pitchFamily="34" charset="0"/>
                <a:ea typeface="Eudoxus Sans" pitchFamily="34" charset="-122"/>
                <a:cs typeface="Eudoxus Sans" pitchFamily="34" charset="-120"/>
              </a:rPr>
              <a:t>Hyperparameter Tuning</a:t>
            </a:r>
            <a:endParaRPr lang="en-US" sz="2028" dirty="0"/>
          </a:p>
        </p:txBody>
      </p:sp>
      <p:sp>
        <p:nvSpPr>
          <p:cNvPr id="9" name="Text 4"/>
          <p:cNvSpPr/>
          <p:nvPr/>
        </p:nvSpPr>
        <p:spPr>
          <a:xfrm>
            <a:off x="3026569" y="2427803"/>
            <a:ext cx="9916478" cy="1318736"/>
          </a:xfrm>
          <a:prstGeom prst="rect">
            <a:avLst/>
          </a:prstGeom>
          <a:noFill/>
          <a:ln/>
        </p:spPr>
        <p:txBody>
          <a:bodyPr wrap="square" rtlCol="0" anchor="t"/>
          <a:lstStyle/>
          <a:p>
            <a:pPr marL="0" indent="0" algn="l">
              <a:lnSpc>
                <a:spcPts val="2596"/>
              </a:lnSpc>
              <a:buNone/>
            </a:pPr>
            <a:r>
              <a:rPr lang="en-US" sz="1623" dirty="0">
                <a:solidFill>
                  <a:srgbClr val="272525"/>
                </a:solidFill>
                <a:latin typeface="Eudoxus Sans" pitchFamily="34" charset="0"/>
                <a:ea typeface="Eudoxus Sans" pitchFamily="34" charset="-122"/>
                <a:cs typeface="Eudoxus Sans" pitchFamily="34" charset="-120"/>
              </a:rPr>
              <a:t>Hyperparameter Tuning is the process of finding the best settings for a machine learning model to improve its performance. This involves adjusting parameters that control the learning process, like the number of trees in a Random Forest or the learning rate in a neural network. By testing different combinations of these parameters, we identify the ones that yield the best results for our specific data.</a:t>
            </a:r>
            <a:endParaRPr lang="en-US" sz="1623" dirty="0"/>
          </a:p>
        </p:txBody>
      </p:sp>
      <p:sp>
        <p:nvSpPr>
          <p:cNvPr id="10" name="Text 5"/>
          <p:cNvSpPr/>
          <p:nvPr/>
        </p:nvSpPr>
        <p:spPr>
          <a:xfrm>
            <a:off x="3026569" y="3870127"/>
            <a:ext cx="9916478" cy="329684"/>
          </a:xfrm>
          <a:prstGeom prst="rect">
            <a:avLst/>
          </a:prstGeom>
          <a:noFill/>
          <a:ln/>
        </p:spPr>
        <p:txBody>
          <a:bodyPr wrap="none" rtlCol="0" anchor="t"/>
          <a:lstStyle/>
          <a:p>
            <a:pPr marL="0" indent="0" algn="l">
              <a:lnSpc>
                <a:spcPts val="2596"/>
              </a:lnSpc>
              <a:buNone/>
            </a:pPr>
            <a:endParaRPr lang="en-US" sz="1623" dirty="0"/>
          </a:p>
        </p:txBody>
      </p:sp>
      <p:pic>
        <p:nvPicPr>
          <p:cNvPr id="11" name="Image 3" descr="preencoded.png"/>
          <p:cNvPicPr>
            <a:picLocks noChangeAspect="1"/>
          </p:cNvPicPr>
          <p:nvPr/>
        </p:nvPicPr>
        <p:blipFill>
          <a:blip r:embed="rId6"/>
          <a:stretch>
            <a:fillRect/>
          </a:stretch>
        </p:blipFill>
        <p:spPr>
          <a:xfrm>
            <a:off x="1687235" y="4405789"/>
            <a:ext cx="1030248" cy="3090505"/>
          </a:xfrm>
          <a:prstGeom prst="rect">
            <a:avLst/>
          </a:prstGeom>
        </p:spPr>
      </p:pic>
      <p:sp>
        <p:nvSpPr>
          <p:cNvPr id="12" name="Text 6"/>
          <p:cNvSpPr/>
          <p:nvPr/>
        </p:nvSpPr>
        <p:spPr>
          <a:xfrm>
            <a:off x="3026569" y="4611767"/>
            <a:ext cx="9916478" cy="329684"/>
          </a:xfrm>
          <a:prstGeom prst="rect">
            <a:avLst/>
          </a:prstGeom>
          <a:noFill/>
          <a:ln/>
        </p:spPr>
        <p:txBody>
          <a:bodyPr wrap="none" rtlCol="0" anchor="t"/>
          <a:lstStyle/>
          <a:p>
            <a:pPr marL="0" indent="0" algn="l">
              <a:lnSpc>
                <a:spcPts val="2596"/>
              </a:lnSpc>
              <a:buNone/>
            </a:pPr>
            <a:r>
              <a:rPr lang="en-US" sz="1623" b="1" dirty="0">
                <a:solidFill>
                  <a:srgbClr val="272525"/>
                </a:solidFill>
                <a:latin typeface="Eudoxus Sans" pitchFamily="34" charset="0"/>
                <a:ea typeface="Eudoxus Sans" pitchFamily="34" charset="-122"/>
                <a:cs typeface="Eudoxus Sans" pitchFamily="34" charset="-120"/>
              </a:rPr>
              <a:t>Importance </a:t>
            </a:r>
            <a:r>
              <a:rPr lang="en-US" sz="1623" dirty="0">
                <a:solidFill>
                  <a:srgbClr val="272525"/>
                </a:solidFill>
                <a:latin typeface="Eudoxus Sans" pitchFamily="34" charset="0"/>
                <a:ea typeface="Eudoxus Sans" pitchFamily="34" charset="-122"/>
                <a:cs typeface="Eudoxus Sans" pitchFamily="34" charset="-120"/>
              </a:rPr>
              <a:t>:</a:t>
            </a:r>
            <a:endParaRPr lang="en-US" sz="1623" dirty="0"/>
          </a:p>
        </p:txBody>
      </p:sp>
      <p:sp>
        <p:nvSpPr>
          <p:cNvPr id="13" name="Text 7"/>
          <p:cNvSpPr/>
          <p:nvPr/>
        </p:nvSpPr>
        <p:spPr>
          <a:xfrm>
            <a:off x="3026569" y="5065038"/>
            <a:ext cx="9916478" cy="659368"/>
          </a:xfrm>
          <a:prstGeom prst="rect">
            <a:avLst/>
          </a:prstGeom>
          <a:noFill/>
          <a:ln/>
        </p:spPr>
        <p:txBody>
          <a:bodyPr wrap="square" rtlCol="0" anchor="t"/>
          <a:lstStyle/>
          <a:p>
            <a:pPr marL="0" indent="0" algn="l">
              <a:lnSpc>
                <a:spcPts val="2596"/>
              </a:lnSpc>
              <a:buNone/>
            </a:pPr>
            <a:r>
              <a:rPr lang="en-US" sz="1623" dirty="0">
                <a:solidFill>
                  <a:srgbClr val="272525"/>
                </a:solidFill>
                <a:latin typeface="Eudoxus Sans" pitchFamily="34" charset="0"/>
                <a:ea typeface="Eudoxus Sans" pitchFamily="34" charset="-122"/>
                <a:cs typeface="Eudoxus Sans" pitchFamily="34" charset="-120"/>
              </a:rPr>
              <a:t>•</a:t>
            </a:r>
            <a:r>
              <a:rPr lang="en-US" sz="1623" b="1" dirty="0">
                <a:solidFill>
                  <a:srgbClr val="272525"/>
                </a:solidFill>
                <a:latin typeface="Eudoxus Sans" pitchFamily="34" charset="0"/>
                <a:ea typeface="Eudoxus Sans" pitchFamily="34" charset="-122"/>
                <a:cs typeface="Eudoxus Sans" pitchFamily="34" charset="-120"/>
              </a:rPr>
              <a:t>Improves Model Performance: </a:t>
            </a:r>
            <a:r>
              <a:rPr lang="en-US" sz="1623" dirty="0">
                <a:solidFill>
                  <a:srgbClr val="272525"/>
                </a:solidFill>
                <a:latin typeface="Eudoxus Sans" pitchFamily="34" charset="0"/>
                <a:ea typeface="Eudoxus Sans" pitchFamily="34" charset="-122"/>
                <a:cs typeface="Eudoxus Sans" pitchFamily="34" charset="-120"/>
              </a:rPr>
              <a:t>Proper tuning can significantly enhance the predictive accuracy and generalization of a model.</a:t>
            </a:r>
            <a:endParaRPr lang="en-US" sz="1623" dirty="0"/>
          </a:p>
        </p:txBody>
      </p:sp>
      <p:sp>
        <p:nvSpPr>
          <p:cNvPr id="14" name="Text 8"/>
          <p:cNvSpPr/>
          <p:nvPr/>
        </p:nvSpPr>
        <p:spPr>
          <a:xfrm>
            <a:off x="3026569" y="5847993"/>
            <a:ext cx="9916478" cy="659368"/>
          </a:xfrm>
          <a:prstGeom prst="rect">
            <a:avLst/>
          </a:prstGeom>
          <a:noFill/>
          <a:ln/>
        </p:spPr>
        <p:txBody>
          <a:bodyPr wrap="square" rtlCol="0" anchor="t"/>
          <a:lstStyle/>
          <a:p>
            <a:pPr marL="0" indent="0" algn="l">
              <a:lnSpc>
                <a:spcPts val="2596"/>
              </a:lnSpc>
              <a:buNone/>
            </a:pPr>
            <a:r>
              <a:rPr lang="en-US" sz="1623" dirty="0">
                <a:solidFill>
                  <a:srgbClr val="272525"/>
                </a:solidFill>
                <a:latin typeface="Eudoxus Sans" pitchFamily="34" charset="0"/>
                <a:ea typeface="Eudoxus Sans" pitchFamily="34" charset="-122"/>
                <a:cs typeface="Eudoxus Sans" pitchFamily="34" charset="-120"/>
              </a:rPr>
              <a:t>• </a:t>
            </a:r>
            <a:r>
              <a:rPr lang="en-US" sz="1623" b="1" dirty="0">
                <a:solidFill>
                  <a:srgbClr val="272525"/>
                </a:solidFill>
                <a:latin typeface="Eudoxus Sans" pitchFamily="34" charset="0"/>
                <a:ea typeface="Eudoxus Sans" pitchFamily="34" charset="-122"/>
                <a:cs typeface="Eudoxus Sans" pitchFamily="34" charset="-120"/>
              </a:rPr>
              <a:t>Reduces Overfitting/Underfitting: </a:t>
            </a:r>
            <a:r>
              <a:rPr lang="en-US" sz="1623" dirty="0">
                <a:solidFill>
                  <a:srgbClr val="272525"/>
                </a:solidFill>
                <a:latin typeface="Eudoxus Sans" pitchFamily="34" charset="0"/>
                <a:ea typeface="Eudoxus Sans" pitchFamily="34" charset="-122"/>
                <a:cs typeface="Eudoxus Sans" pitchFamily="34" charset="-120"/>
              </a:rPr>
              <a:t>Helps in finding the balance between bias and variance, ensuring the model performs well on unseen data.</a:t>
            </a:r>
            <a:endParaRPr lang="en-US" sz="1623" dirty="0"/>
          </a:p>
        </p:txBody>
      </p:sp>
      <p:sp>
        <p:nvSpPr>
          <p:cNvPr id="15" name="Text 9"/>
          <p:cNvSpPr/>
          <p:nvPr/>
        </p:nvSpPr>
        <p:spPr>
          <a:xfrm>
            <a:off x="3026569" y="6630948"/>
            <a:ext cx="9916478" cy="659368"/>
          </a:xfrm>
          <a:prstGeom prst="rect">
            <a:avLst/>
          </a:prstGeom>
          <a:noFill/>
          <a:ln/>
        </p:spPr>
        <p:txBody>
          <a:bodyPr wrap="square" rtlCol="0" anchor="t"/>
          <a:lstStyle/>
          <a:p>
            <a:pPr marL="0" indent="0" algn="l">
              <a:lnSpc>
                <a:spcPts val="2596"/>
              </a:lnSpc>
              <a:buNone/>
            </a:pPr>
            <a:r>
              <a:rPr lang="en-US" sz="1623" b="1" dirty="0">
                <a:solidFill>
                  <a:srgbClr val="272525"/>
                </a:solidFill>
                <a:latin typeface="Eudoxus Sans" pitchFamily="34" charset="0"/>
                <a:ea typeface="Eudoxus Sans" pitchFamily="34" charset="-122"/>
                <a:cs typeface="Eudoxus Sans" pitchFamily="34" charset="-120"/>
              </a:rPr>
              <a:t>OptimizesComputationalResources:</a:t>
            </a:r>
            <a:r>
              <a:rPr lang="en-US" sz="1623" dirty="0">
                <a:solidFill>
                  <a:srgbClr val="272525"/>
                </a:solidFill>
                <a:latin typeface="Eudoxus Sans" pitchFamily="34" charset="0"/>
                <a:ea typeface="Eudoxus Sans" pitchFamily="34" charset="-122"/>
                <a:cs typeface="Eudoxus Sans" pitchFamily="34" charset="-120"/>
              </a:rPr>
              <a:t>Efficienttuningcanleadtofaster andmoreefficientmodeltraininganddeployment</a:t>
            </a:r>
            <a:endParaRPr lang="en-US" sz="1623"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r>
              <a:rPr lang="en-US" sz="4000" b="1" dirty="0">
                <a:solidFill>
                  <a:srgbClr val="000000"/>
                </a:solidFill>
                <a:latin typeface="p22-mackinac-pro" pitchFamily="34" charset="0"/>
                <a:ea typeface="p22-mackinac-pro" pitchFamily="34" charset="-122"/>
                <a:cs typeface="p22-mackinac-pro" pitchFamily="34" charset="-120"/>
              </a:rPr>
              <a:t>Hyperparameter Tuning LR:</a:t>
            </a:r>
            <a:endParaRPr lang="en-US" sz="4000" dirty="0"/>
          </a:p>
          <a:p>
            <a:endParaRPr lang="en-IN" dirty="0"/>
          </a:p>
        </p:txBody>
      </p:sp>
      <p:pic>
        <p:nvPicPr>
          <p:cNvPr id="4" name="Image 1" descr="preencoded.png"/>
          <p:cNvPicPr>
            <a:picLocks noChangeAspect="1"/>
          </p:cNvPicPr>
          <p:nvPr/>
        </p:nvPicPr>
        <p:blipFill>
          <a:blip r:embed="rId4"/>
          <a:stretch>
            <a:fillRect/>
          </a:stretch>
        </p:blipFill>
        <p:spPr>
          <a:xfrm>
            <a:off x="2521727" y="943387"/>
            <a:ext cx="7302341" cy="2633370"/>
          </a:xfrm>
          <a:prstGeom prst="rect">
            <a:avLst/>
          </a:prstGeom>
        </p:spPr>
      </p:pic>
      <p:pic>
        <p:nvPicPr>
          <p:cNvPr id="5" name="Image 2" descr="preencoded.png"/>
          <p:cNvPicPr>
            <a:picLocks noChangeAspect="1"/>
          </p:cNvPicPr>
          <p:nvPr/>
        </p:nvPicPr>
        <p:blipFill>
          <a:blip r:embed="rId5"/>
          <a:stretch>
            <a:fillRect/>
          </a:stretch>
        </p:blipFill>
        <p:spPr>
          <a:xfrm>
            <a:off x="6977283" y="3835479"/>
            <a:ext cx="7073384" cy="3754041"/>
          </a:xfrm>
          <a:prstGeom prst="rect">
            <a:avLst/>
          </a:prstGeom>
        </p:spPr>
      </p:pic>
      <p:sp>
        <p:nvSpPr>
          <p:cNvPr id="6" name="Text 1"/>
          <p:cNvSpPr/>
          <p:nvPr/>
        </p:nvSpPr>
        <p:spPr>
          <a:xfrm>
            <a:off x="2313384" y="7153513"/>
            <a:ext cx="4578191" cy="572214"/>
          </a:xfrm>
          <a:prstGeom prst="rect">
            <a:avLst/>
          </a:prstGeom>
          <a:noFill/>
          <a:ln/>
        </p:spPr>
        <p:txBody>
          <a:bodyPr wrap="none" rtlCol="0" anchor="t"/>
          <a:lstStyle/>
          <a:p>
            <a:pPr marL="0" indent="0">
              <a:lnSpc>
                <a:spcPts val="4506"/>
              </a:lnSpc>
              <a:buNone/>
            </a:pPr>
            <a:endParaRPr lang="en-US" sz="3605" dirty="0"/>
          </a:p>
        </p:txBody>
      </p:sp>
      <p:cxnSp>
        <p:nvCxnSpPr>
          <p:cNvPr id="9" name="Connector: Elbow 8">
            <a:extLst>
              <a:ext uri="{FF2B5EF4-FFF2-40B4-BE49-F238E27FC236}">
                <a16:creationId xmlns:a16="http://schemas.microsoft.com/office/drawing/2014/main" id="{2E0B065C-6E55-A96C-B068-A8E593C23DB2}"/>
              </a:ext>
            </a:extLst>
          </p:cNvPr>
          <p:cNvCxnSpPr>
            <a:cxnSpLocks/>
          </p:cNvCxnSpPr>
          <p:nvPr/>
        </p:nvCxnSpPr>
        <p:spPr>
          <a:xfrm>
            <a:off x="5278055" y="3576757"/>
            <a:ext cx="1699230" cy="14294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52234"/>
          </a:xfrm>
          <a:prstGeom prst="rect">
            <a:avLst/>
          </a:prstGeom>
          <a:solidFill>
            <a:srgbClr val="FFFFFF">
              <a:alpha val="75000"/>
            </a:srgbClr>
          </a:solidFill>
          <a:ln/>
        </p:spPr>
        <p:txBody>
          <a:bodyPr/>
          <a:lstStyle/>
          <a:p>
            <a:r>
              <a:rPr lang="en-US" sz="4000" b="1" dirty="0">
                <a:solidFill>
                  <a:srgbClr val="000000"/>
                </a:solidFill>
                <a:latin typeface="p22-mackinac-pro" pitchFamily="34" charset="0"/>
                <a:ea typeface="p22-mackinac-pro" pitchFamily="34" charset="-122"/>
                <a:cs typeface="p22-mackinac-pro" pitchFamily="34" charset="-120"/>
              </a:rPr>
              <a:t>Hyperparameter Tuning DT:</a:t>
            </a:r>
            <a:endParaRPr lang="en-US" sz="4000" dirty="0"/>
          </a:p>
          <a:p>
            <a:endParaRPr lang="en-IN" dirty="0"/>
          </a:p>
        </p:txBody>
      </p:sp>
      <p:pic>
        <p:nvPicPr>
          <p:cNvPr id="4" name="Image 1" descr="preencoded.png"/>
          <p:cNvPicPr>
            <a:picLocks noChangeAspect="1"/>
          </p:cNvPicPr>
          <p:nvPr/>
        </p:nvPicPr>
        <p:blipFill>
          <a:blip r:embed="rId4"/>
          <a:stretch>
            <a:fillRect/>
          </a:stretch>
        </p:blipFill>
        <p:spPr>
          <a:xfrm>
            <a:off x="2281283" y="957643"/>
            <a:ext cx="8059067" cy="2536127"/>
          </a:xfrm>
          <a:prstGeom prst="rect">
            <a:avLst/>
          </a:prstGeom>
        </p:spPr>
      </p:pic>
      <p:pic>
        <p:nvPicPr>
          <p:cNvPr id="5" name="Image 2" descr="preencoded.png"/>
          <p:cNvPicPr>
            <a:picLocks noChangeAspect="1"/>
          </p:cNvPicPr>
          <p:nvPr/>
        </p:nvPicPr>
        <p:blipFill>
          <a:blip r:embed="rId5"/>
          <a:stretch>
            <a:fillRect/>
          </a:stretch>
        </p:blipFill>
        <p:spPr>
          <a:xfrm>
            <a:off x="6772259" y="3616404"/>
            <a:ext cx="7334369" cy="3342322"/>
          </a:xfrm>
          <a:prstGeom prst="rect">
            <a:avLst/>
          </a:prstGeom>
        </p:spPr>
      </p:pic>
      <p:sp>
        <p:nvSpPr>
          <p:cNvPr id="6" name="Text 1"/>
          <p:cNvSpPr/>
          <p:nvPr/>
        </p:nvSpPr>
        <p:spPr>
          <a:xfrm>
            <a:off x="2153960" y="7242096"/>
            <a:ext cx="4724281" cy="590550"/>
          </a:xfrm>
          <a:prstGeom prst="rect">
            <a:avLst/>
          </a:prstGeom>
          <a:noFill/>
          <a:ln/>
        </p:spPr>
        <p:txBody>
          <a:bodyPr wrap="none" rtlCol="0" anchor="t"/>
          <a:lstStyle/>
          <a:p>
            <a:pPr marL="0" indent="0">
              <a:lnSpc>
                <a:spcPts val="4650"/>
              </a:lnSpc>
              <a:buNone/>
            </a:pPr>
            <a:endParaRPr lang="en-US" sz="3720" dirty="0"/>
          </a:p>
        </p:txBody>
      </p:sp>
      <p:cxnSp>
        <p:nvCxnSpPr>
          <p:cNvPr id="9" name="Connector: Elbow 8">
            <a:extLst>
              <a:ext uri="{FF2B5EF4-FFF2-40B4-BE49-F238E27FC236}">
                <a16:creationId xmlns:a16="http://schemas.microsoft.com/office/drawing/2014/main" id="{39A04492-0C21-2C80-1945-0A2FAE75F047}"/>
              </a:ext>
            </a:extLst>
          </p:cNvPr>
          <p:cNvCxnSpPr/>
          <p:nvPr/>
        </p:nvCxnSpPr>
        <p:spPr>
          <a:xfrm>
            <a:off x="5486400" y="3493770"/>
            <a:ext cx="1285859" cy="12402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558814"/>
          </a:xfrm>
          <a:prstGeom prst="rect">
            <a:avLst/>
          </a:prstGeom>
          <a:solidFill>
            <a:srgbClr val="FFFFFF">
              <a:alpha val="75000"/>
            </a:srgbClr>
          </a:solidFill>
          <a:ln/>
        </p:spPr>
        <p:txBody>
          <a:bodyPr/>
          <a:lstStyle/>
          <a:p>
            <a:r>
              <a:rPr lang="en-US" sz="4000" b="1" dirty="0">
                <a:solidFill>
                  <a:srgbClr val="000000"/>
                </a:solidFill>
                <a:latin typeface="p22-mackinac-pro" pitchFamily="34" charset="0"/>
                <a:ea typeface="p22-mackinac-pro" pitchFamily="34" charset="-122"/>
                <a:cs typeface="p22-mackinac-pro" pitchFamily="34" charset="-120"/>
              </a:rPr>
              <a:t>Hyperparameter Tuning RF:</a:t>
            </a:r>
            <a:endParaRPr lang="en-US" sz="4000" dirty="0"/>
          </a:p>
          <a:p>
            <a:endParaRPr lang="en-IN" dirty="0"/>
          </a:p>
        </p:txBody>
      </p:sp>
      <p:pic>
        <p:nvPicPr>
          <p:cNvPr id="4" name="Image 1" descr="preencoded.png"/>
          <p:cNvPicPr>
            <a:picLocks noChangeAspect="1"/>
          </p:cNvPicPr>
          <p:nvPr/>
        </p:nvPicPr>
        <p:blipFill>
          <a:blip r:embed="rId4"/>
          <a:stretch>
            <a:fillRect/>
          </a:stretch>
        </p:blipFill>
        <p:spPr>
          <a:xfrm>
            <a:off x="1692142" y="949740"/>
            <a:ext cx="5507311" cy="3433674"/>
          </a:xfrm>
          <a:prstGeom prst="rect">
            <a:avLst/>
          </a:prstGeom>
        </p:spPr>
      </p:pic>
      <p:pic>
        <p:nvPicPr>
          <p:cNvPr id="5" name="Image 2" descr="preencoded.png"/>
          <p:cNvPicPr>
            <a:picLocks noChangeAspect="1"/>
          </p:cNvPicPr>
          <p:nvPr/>
        </p:nvPicPr>
        <p:blipFill>
          <a:blip r:embed="rId5"/>
          <a:stretch>
            <a:fillRect/>
          </a:stretch>
        </p:blipFill>
        <p:spPr>
          <a:xfrm>
            <a:off x="6738704" y="4478774"/>
            <a:ext cx="6156722" cy="3110746"/>
          </a:xfrm>
          <a:prstGeom prst="rect">
            <a:avLst/>
          </a:prstGeom>
        </p:spPr>
      </p:pic>
      <p:sp>
        <p:nvSpPr>
          <p:cNvPr id="6" name="Text 1"/>
          <p:cNvSpPr/>
          <p:nvPr/>
        </p:nvSpPr>
        <p:spPr>
          <a:xfrm>
            <a:off x="2594967" y="8543568"/>
            <a:ext cx="4320540" cy="540068"/>
          </a:xfrm>
          <a:prstGeom prst="rect">
            <a:avLst/>
          </a:prstGeom>
          <a:noFill/>
          <a:ln/>
        </p:spPr>
        <p:txBody>
          <a:bodyPr wrap="none" rtlCol="0" anchor="t"/>
          <a:lstStyle/>
          <a:p>
            <a:pPr marL="0" indent="0">
              <a:lnSpc>
                <a:spcPts val="4253"/>
              </a:lnSpc>
              <a:buNone/>
            </a:pPr>
            <a:endParaRPr lang="en-US" sz="3402" dirty="0"/>
          </a:p>
        </p:txBody>
      </p:sp>
      <p:cxnSp>
        <p:nvCxnSpPr>
          <p:cNvPr id="9" name="Connector: Elbow 8">
            <a:extLst>
              <a:ext uri="{FF2B5EF4-FFF2-40B4-BE49-F238E27FC236}">
                <a16:creationId xmlns:a16="http://schemas.microsoft.com/office/drawing/2014/main" id="{9B104F5D-488E-4E4D-BD67-6816BE04A7A8}"/>
              </a:ext>
            </a:extLst>
          </p:cNvPr>
          <p:cNvCxnSpPr/>
          <p:nvPr/>
        </p:nvCxnSpPr>
        <p:spPr>
          <a:xfrm rot="16200000" flipH="1">
            <a:off x="5539291" y="4564779"/>
            <a:ext cx="1285418" cy="11134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50555"/>
          </a:xfrm>
          <a:prstGeom prst="rect">
            <a:avLst/>
          </a:prstGeom>
          <a:solidFill>
            <a:srgbClr val="FFFFFF">
              <a:alpha val="75000"/>
            </a:srgbClr>
          </a:solidFill>
          <a:ln/>
        </p:spPr>
        <p:txBody>
          <a:bodyPr/>
          <a:lstStyle/>
          <a:p>
            <a:endParaRPr lang="en-IN" dirty="0"/>
          </a:p>
        </p:txBody>
      </p:sp>
      <p:sp>
        <p:nvSpPr>
          <p:cNvPr id="5" name="Text 1"/>
          <p:cNvSpPr/>
          <p:nvPr/>
        </p:nvSpPr>
        <p:spPr>
          <a:xfrm>
            <a:off x="2576989" y="2645450"/>
            <a:ext cx="4336971" cy="542092"/>
          </a:xfrm>
          <a:prstGeom prst="rect">
            <a:avLst/>
          </a:prstGeom>
          <a:noFill/>
          <a:ln/>
        </p:spPr>
        <p:txBody>
          <a:bodyPr wrap="none" rtlCol="0" anchor="t"/>
          <a:lstStyle/>
          <a:p>
            <a:pPr marL="0" indent="0">
              <a:lnSpc>
                <a:spcPts val="4269"/>
              </a:lnSpc>
              <a:buNone/>
            </a:pPr>
            <a:r>
              <a:rPr lang="en-US" sz="3415" b="1" dirty="0">
                <a:solidFill>
                  <a:srgbClr val="000000"/>
                </a:solidFill>
                <a:latin typeface="p22-mackinac-pro" pitchFamily="34" charset="0"/>
                <a:ea typeface="p22-mackinac-pro" pitchFamily="34" charset="-122"/>
                <a:cs typeface="p22-mackinac-pro" pitchFamily="34" charset="-120"/>
              </a:rPr>
              <a:t>Model Evaluation</a:t>
            </a:r>
            <a:endParaRPr lang="en-US" sz="3415" dirty="0"/>
          </a:p>
        </p:txBody>
      </p:sp>
      <p:sp>
        <p:nvSpPr>
          <p:cNvPr id="6" name="Shape 2"/>
          <p:cNvSpPr/>
          <p:nvPr/>
        </p:nvSpPr>
        <p:spPr>
          <a:xfrm>
            <a:off x="2584609" y="3447693"/>
            <a:ext cx="9468683" cy="2309336"/>
          </a:xfrm>
          <a:prstGeom prst="roundRect">
            <a:avLst>
              <a:gd name="adj" fmla="val 2412"/>
            </a:avLst>
          </a:prstGeom>
          <a:noFill/>
          <a:ln w="7620">
            <a:solidFill>
              <a:srgbClr val="000000">
                <a:alpha val="8000"/>
              </a:srgbClr>
            </a:solidFill>
            <a:prstDash val="solid"/>
          </a:ln>
        </p:spPr>
      </p:sp>
      <p:sp>
        <p:nvSpPr>
          <p:cNvPr id="7" name="Shape 3"/>
          <p:cNvSpPr/>
          <p:nvPr/>
        </p:nvSpPr>
        <p:spPr>
          <a:xfrm>
            <a:off x="2584609" y="3455313"/>
            <a:ext cx="9461063" cy="500896"/>
          </a:xfrm>
          <a:prstGeom prst="rect">
            <a:avLst/>
          </a:prstGeom>
          <a:solidFill>
            <a:srgbClr val="FFFFFF">
              <a:alpha val="4000"/>
            </a:srgbClr>
          </a:solidFill>
          <a:ln/>
        </p:spPr>
        <p:txBody>
          <a:bodyPr/>
          <a:lstStyle/>
          <a:p>
            <a:endParaRPr lang="en-IN" dirty="0"/>
          </a:p>
        </p:txBody>
      </p:sp>
      <p:sp>
        <p:nvSpPr>
          <p:cNvPr id="8" name="Text 4"/>
          <p:cNvSpPr/>
          <p:nvPr/>
        </p:nvSpPr>
        <p:spPr>
          <a:xfrm>
            <a:off x="2758202" y="3566993"/>
            <a:ext cx="4379714" cy="277535"/>
          </a:xfrm>
          <a:prstGeom prst="rect">
            <a:avLst/>
          </a:prstGeom>
          <a:noFill/>
          <a:ln/>
        </p:spPr>
        <p:txBody>
          <a:bodyPr wrap="none" rtlCol="0" anchor="t"/>
          <a:lstStyle/>
          <a:p>
            <a:pPr marL="0" indent="0">
              <a:lnSpc>
                <a:spcPts val="2186"/>
              </a:lnSpc>
              <a:buNone/>
            </a:pPr>
            <a:r>
              <a:rPr lang="en-IN" dirty="0"/>
              <a:t>Models</a:t>
            </a:r>
            <a:endParaRPr lang="en-US" dirty="0"/>
          </a:p>
        </p:txBody>
      </p:sp>
      <p:sp>
        <p:nvSpPr>
          <p:cNvPr id="9" name="Text 5"/>
          <p:cNvSpPr/>
          <p:nvPr/>
        </p:nvSpPr>
        <p:spPr>
          <a:xfrm>
            <a:off x="7492484" y="3566993"/>
            <a:ext cx="4379714" cy="277535"/>
          </a:xfrm>
          <a:prstGeom prst="rect">
            <a:avLst/>
          </a:prstGeom>
          <a:noFill/>
          <a:ln/>
        </p:spPr>
        <p:txBody>
          <a:bodyPr wrap="none" rtlCol="0" anchor="t"/>
          <a:lstStyle/>
          <a:p>
            <a:pPr marL="0" indent="0">
              <a:lnSpc>
                <a:spcPts val="2186"/>
              </a:lnSpc>
              <a:buNone/>
            </a:pPr>
            <a:r>
              <a:rPr lang="en-IN" dirty="0"/>
              <a:t>Accuracy</a:t>
            </a:r>
            <a:r>
              <a:rPr lang="en-IN" sz="1366" dirty="0"/>
              <a:t> </a:t>
            </a:r>
            <a:endParaRPr lang="en-US" sz="1366" dirty="0"/>
          </a:p>
        </p:txBody>
      </p:sp>
      <p:sp>
        <p:nvSpPr>
          <p:cNvPr id="10" name="Shape 6"/>
          <p:cNvSpPr/>
          <p:nvPr/>
        </p:nvSpPr>
        <p:spPr>
          <a:xfrm>
            <a:off x="2584609" y="3956209"/>
            <a:ext cx="9461063" cy="500896"/>
          </a:xfrm>
          <a:prstGeom prst="rect">
            <a:avLst/>
          </a:prstGeom>
          <a:solidFill>
            <a:srgbClr val="000000">
              <a:alpha val="4000"/>
            </a:srgbClr>
          </a:solidFill>
          <a:ln/>
        </p:spPr>
        <p:txBody>
          <a:bodyPr/>
          <a:lstStyle/>
          <a:p>
            <a:r>
              <a:rPr lang="en-US" sz="1800" dirty="0">
                <a:solidFill>
                  <a:srgbClr val="000000"/>
                </a:solidFill>
                <a:latin typeface="p22-mackinac-pro" pitchFamily="34" charset="0"/>
                <a:ea typeface="p22-mackinac-pro" pitchFamily="34" charset="-122"/>
                <a:cs typeface="p22-mackinac-pro" pitchFamily="34" charset="-120"/>
              </a:rPr>
              <a:t>Logistic</a:t>
            </a:r>
            <a:r>
              <a:rPr lang="en-US" sz="1800" b="1" dirty="0">
                <a:solidFill>
                  <a:srgbClr val="000000"/>
                </a:solidFill>
                <a:latin typeface="p22-mackinac-pro" pitchFamily="34" charset="0"/>
                <a:ea typeface="p22-mackinac-pro" pitchFamily="34" charset="-122"/>
                <a:cs typeface="p22-mackinac-pro" pitchFamily="34" charset="-120"/>
              </a:rPr>
              <a:t> </a:t>
            </a:r>
            <a:r>
              <a:rPr lang="en-US" sz="1800" dirty="0">
                <a:solidFill>
                  <a:srgbClr val="000000"/>
                </a:solidFill>
                <a:latin typeface="p22-mackinac-pro" pitchFamily="34" charset="0"/>
                <a:ea typeface="p22-mackinac-pro" pitchFamily="34" charset="-122"/>
                <a:cs typeface="p22-mackinac-pro" pitchFamily="34" charset="-120"/>
              </a:rPr>
              <a:t>Regression                                                                   80.5</a:t>
            </a:r>
            <a:endParaRPr lang="en-IN" dirty="0"/>
          </a:p>
        </p:txBody>
      </p:sp>
      <p:sp>
        <p:nvSpPr>
          <p:cNvPr id="11" name="Text 7"/>
          <p:cNvSpPr/>
          <p:nvPr/>
        </p:nvSpPr>
        <p:spPr>
          <a:xfrm>
            <a:off x="2758202" y="4067889"/>
            <a:ext cx="4379714" cy="277535"/>
          </a:xfrm>
          <a:prstGeom prst="rect">
            <a:avLst/>
          </a:prstGeom>
          <a:noFill/>
          <a:ln/>
        </p:spPr>
        <p:txBody>
          <a:bodyPr wrap="none" rtlCol="0" anchor="t"/>
          <a:lstStyle/>
          <a:p>
            <a:pPr marL="0" indent="0">
              <a:lnSpc>
                <a:spcPts val="2186"/>
              </a:lnSpc>
              <a:buNone/>
            </a:pPr>
            <a:endParaRPr lang="en-US" sz="1366" dirty="0"/>
          </a:p>
        </p:txBody>
      </p:sp>
      <p:sp>
        <p:nvSpPr>
          <p:cNvPr id="12" name="Text 8"/>
          <p:cNvSpPr/>
          <p:nvPr/>
        </p:nvSpPr>
        <p:spPr>
          <a:xfrm>
            <a:off x="7492484" y="4067889"/>
            <a:ext cx="4379714" cy="277535"/>
          </a:xfrm>
          <a:prstGeom prst="rect">
            <a:avLst/>
          </a:prstGeom>
          <a:noFill/>
          <a:ln/>
        </p:spPr>
        <p:txBody>
          <a:bodyPr wrap="none" rtlCol="0" anchor="t"/>
          <a:lstStyle/>
          <a:p>
            <a:pPr marL="0" indent="0">
              <a:lnSpc>
                <a:spcPts val="2186"/>
              </a:lnSpc>
              <a:buNone/>
            </a:pPr>
            <a:endParaRPr lang="en-US" sz="1366" dirty="0"/>
          </a:p>
        </p:txBody>
      </p:sp>
      <p:sp>
        <p:nvSpPr>
          <p:cNvPr id="13" name="Shape 9"/>
          <p:cNvSpPr/>
          <p:nvPr/>
        </p:nvSpPr>
        <p:spPr>
          <a:xfrm>
            <a:off x="2573032" y="4457105"/>
            <a:ext cx="9461063" cy="500896"/>
          </a:xfrm>
          <a:prstGeom prst="rect">
            <a:avLst/>
          </a:prstGeom>
          <a:solidFill>
            <a:srgbClr val="FFFFFF">
              <a:alpha val="4000"/>
            </a:srgbClr>
          </a:solidFill>
          <a:ln/>
        </p:spPr>
        <p:txBody>
          <a:bodyPr/>
          <a:lstStyle/>
          <a:p>
            <a:r>
              <a:rPr lang="en-US" dirty="0">
                <a:solidFill>
                  <a:srgbClr val="000000"/>
                </a:solidFill>
                <a:latin typeface="p22-mackinac-pro" pitchFamily="34" charset="0"/>
                <a:ea typeface="p22-mackinac-pro" pitchFamily="34" charset="-122"/>
                <a:cs typeface="p22-mackinac-pro" pitchFamily="34" charset="-120"/>
              </a:rPr>
              <a:t>Decision Tree                                                                             76.9</a:t>
            </a:r>
            <a:endParaRPr lang="en-US" sz="1800" dirty="0"/>
          </a:p>
          <a:p>
            <a:endParaRPr lang="en-IN" dirty="0"/>
          </a:p>
        </p:txBody>
      </p:sp>
      <p:sp>
        <p:nvSpPr>
          <p:cNvPr id="14" name="Text 10"/>
          <p:cNvSpPr/>
          <p:nvPr/>
        </p:nvSpPr>
        <p:spPr>
          <a:xfrm>
            <a:off x="2758202" y="4568785"/>
            <a:ext cx="4379714" cy="277535"/>
          </a:xfrm>
          <a:prstGeom prst="rect">
            <a:avLst/>
          </a:prstGeom>
          <a:noFill/>
          <a:ln/>
        </p:spPr>
        <p:txBody>
          <a:bodyPr wrap="none" rtlCol="0" anchor="t"/>
          <a:lstStyle/>
          <a:p>
            <a:pPr marL="0" indent="0">
              <a:lnSpc>
                <a:spcPts val="2186"/>
              </a:lnSpc>
              <a:buNone/>
            </a:pPr>
            <a:endParaRPr lang="en-US" sz="1366" dirty="0"/>
          </a:p>
        </p:txBody>
      </p:sp>
      <p:sp>
        <p:nvSpPr>
          <p:cNvPr id="15" name="Text 11"/>
          <p:cNvSpPr/>
          <p:nvPr/>
        </p:nvSpPr>
        <p:spPr>
          <a:xfrm>
            <a:off x="7492484" y="4568785"/>
            <a:ext cx="4379714" cy="277535"/>
          </a:xfrm>
          <a:prstGeom prst="rect">
            <a:avLst/>
          </a:prstGeom>
          <a:noFill/>
          <a:ln/>
        </p:spPr>
        <p:txBody>
          <a:bodyPr wrap="none" rtlCol="0" anchor="t"/>
          <a:lstStyle/>
          <a:p>
            <a:pPr marL="0" indent="0">
              <a:lnSpc>
                <a:spcPts val="2186"/>
              </a:lnSpc>
              <a:buNone/>
            </a:pPr>
            <a:endParaRPr lang="en-US" sz="1366" dirty="0"/>
          </a:p>
        </p:txBody>
      </p:sp>
      <p:sp>
        <p:nvSpPr>
          <p:cNvPr id="16" name="Shape 12"/>
          <p:cNvSpPr/>
          <p:nvPr/>
        </p:nvSpPr>
        <p:spPr>
          <a:xfrm>
            <a:off x="2584609" y="4958001"/>
            <a:ext cx="9461063" cy="500896"/>
          </a:xfrm>
          <a:prstGeom prst="rect">
            <a:avLst/>
          </a:prstGeom>
          <a:solidFill>
            <a:srgbClr val="000000">
              <a:alpha val="4000"/>
            </a:srgbClr>
          </a:solidFill>
          <a:ln/>
        </p:spPr>
        <p:txBody>
          <a:bodyPr/>
          <a:lstStyle/>
          <a:p>
            <a:r>
              <a:rPr lang="en-US" sz="1800" dirty="0">
                <a:solidFill>
                  <a:srgbClr val="000000"/>
                </a:solidFill>
                <a:latin typeface="p22-mackinac-pro" pitchFamily="34" charset="0"/>
                <a:ea typeface="p22-mackinac-pro" pitchFamily="34" charset="-122"/>
                <a:cs typeface="p22-mackinac-pro" pitchFamily="34" charset="-120"/>
              </a:rPr>
              <a:t>Random</a:t>
            </a:r>
            <a:r>
              <a:rPr lang="en-US" sz="1800" b="1" dirty="0">
                <a:solidFill>
                  <a:srgbClr val="000000"/>
                </a:solidFill>
                <a:latin typeface="p22-mackinac-pro" pitchFamily="34" charset="0"/>
                <a:ea typeface="p22-mackinac-pro" pitchFamily="34" charset="-122"/>
                <a:cs typeface="p22-mackinac-pro" pitchFamily="34" charset="-120"/>
              </a:rPr>
              <a:t> </a:t>
            </a:r>
            <a:r>
              <a:rPr lang="en-US" sz="1800" dirty="0">
                <a:solidFill>
                  <a:srgbClr val="000000"/>
                </a:solidFill>
                <a:latin typeface="p22-mackinac-pro" pitchFamily="34" charset="0"/>
                <a:ea typeface="p22-mackinac-pro" pitchFamily="34" charset="-122"/>
                <a:cs typeface="p22-mackinac-pro" pitchFamily="34" charset="-120"/>
              </a:rPr>
              <a:t>Forest                                                                          80.6</a:t>
            </a:r>
            <a:endParaRPr lang="en-US" sz="1800" dirty="0"/>
          </a:p>
          <a:p>
            <a:endParaRPr lang="en-IN" dirty="0"/>
          </a:p>
        </p:txBody>
      </p:sp>
      <p:sp>
        <p:nvSpPr>
          <p:cNvPr id="17" name="Text 13"/>
          <p:cNvSpPr/>
          <p:nvPr/>
        </p:nvSpPr>
        <p:spPr>
          <a:xfrm>
            <a:off x="2758202" y="5069681"/>
            <a:ext cx="4379714" cy="277535"/>
          </a:xfrm>
          <a:prstGeom prst="rect">
            <a:avLst/>
          </a:prstGeom>
          <a:noFill/>
          <a:ln/>
        </p:spPr>
        <p:txBody>
          <a:bodyPr wrap="none" rtlCol="0" anchor="t"/>
          <a:lstStyle/>
          <a:p>
            <a:pPr marL="0" indent="0">
              <a:lnSpc>
                <a:spcPts val="2186"/>
              </a:lnSpc>
              <a:buNone/>
            </a:pPr>
            <a:endParaRPr lang="en-US" sz="1366" dirty="0"/>
          </a:p>
        </p:txBody>
      </p:sp>
      <p:sp>
        <p:nvSpPr>
          <p:cNvPr id="18" name="Text 14"/>
          <p:cNvSpPr/>
          <p:nvPr/>
        </p:nvSpPr>
        <p:spPr>
          <a:xfrm>
            <a:off x="7492484" y="5069681"/>
            <a:ext cx="4379714" cy="277535"/>
          </a:xfrm>
          <a:prstGeom prst="rect">
            <a:avLst/>
          </a:prstGeom>
          <a:noFill/>
          <a:ln/>
        </p:spPr>
        <p:txBody>
          <a:bodyPr wrap="none" rtlCol="0" anchor="t"/>
          <a:lstStyle/>
          <a:p>
            <a:pPr marL="0" indent="0">
              <a:lnSpc>
                <a:spcPts val="2186"/>
              </a:lnSpc>
              <a:buNone/>
            </a:pPr>
            <a:endParaRPr lang="en-US" sz="1366" dirty="0"/>
          </a:p>
        </p:txBody>
      </p:sp>
      <p:sp>
        <p:nvSpPr>
          <p:cNvPr id="20" name="Text 16"/>
          <p:cNvSpPr/>
          <p:nvPr/>
        </p:nvSpPr>
        <p:spPr>
          <a:xfrm>
            <a:off x="2758202" y="5570577"/>
            <a:ext cx="4379714" cy="277535"/>
          </a:xfrm>
          <a:prstGeom prst="rect">
            <a:avLst/>
          </a:prstGeom>
          <a:noFill/>
          <a:ln/>
        </p:spPr>
        <p:txBody>
          <a:bodyPr wrap="none" rtlCol="0" anchor="t"/>
          <a:lstStyle/>
          <a:p>
            <a:pPr marL="0" indent="0">
              <a:lnSpc>
                <a:spcPts val="2186"/>
              </a:lnSpc>
              <a:buNone/>
            </a:pPr>
            <a:endParaRPr lang="en-US" sz="1366" dirty="0"/>
          </a:p>
        </p:txBody>
      </p:sp>
      <p:sp>
        <p:nvSpPr>
          <p:cNvPr id="21" name="Text 17"/>
          <p:cNvSpPr/>
          <p:nvPr/>
        </p:nvSpPr>
        <p:spPr>
          <a:xfrm>
            <a:off x="7492484" y="5570577"/>
            <a:ext cx="4379714" cy="277535"/>
          </a:xfrm>
          <a:prstGeom prst="rect">
            <a:avLst/>
          </a:prstGeom>
          <a:noFill/>
          <a:ln/>
        </p:spPr>
        <p:txBody>
          <a:bodyPr wrap="none" rtlCol="0" anchor="t"/>
          <a:lstStyle/>
          <a:p>
            <a:pPr marL="0" indent="0">
              <a:lnSpc>
                <a:spcPts val="2186"/>
              </a:lnSpc>
              <a:buNone/>
            </a:pPr>
            <a:endParaRPr lang="en-US" sz="1366" dirty="0"/>
          </a:p>
        </p:txBody>
      </p:sp>
      <p:sp>
        <p:nvSpPr>
          <p:cNvPr id="23" name="Text 19"/>
          <p:cNvSpPr/>
          <p:nvPr/>
        </p:nvSpPr>
        <p:spPr>
          <a:xfrm>
            <a:off x="2758202" y="6071473"/>
            <a:ext cx="4379714" cy="277535"/>
          </a:xfrm>
          <a:prstGeom prst="rect">
            <a:avLst/>
          </a:prstGeom>
          <a:noFill/>
          <a:ln/>
        </p:spPr>
        <p:txBody>
          <a:bodyPr wrap="none" rtlCol="0" anchor="t"/>
          <a:lstStyle/>
          <a:p>
            <a:pPr marL="0" indent="0">
              <a:lnSpc>
                <a:spcPts val="2186"/>
              </a:lnSpc>
              <a:buNone/>
            </a:pPr>
            <a:endParaRPr lang="en-US" sz="1366" dirty="0"/>
          </a:p>
        </p:txBody>
      </p:sp>
      <p:sp>
        <p:nvSpPr>
          <p:cNvPr id="24" name="Text 20"/>
          <p:cNvSpPr/>
          <p:nvPr/>
        </p:nvSpPr>
        <p:spPr>
          <a:xfrm>
            <a:off x="7492484" y="6071473"/>
            <a:ext cx="4379714" cy="277535"/>
          </a:xfrm>
          <a:prstGeom prst="rect">
            <a:avLst/>
          </a:prstGeom>
          <a:noFill/>
          <a:ln/>
        </p:spPr>
        <p:txBody>
          <a:bodyPr wrap="none" rtlCol="0" anchor="t"/>
          <a:lstStyle/>
          <a:p>
            <a:pPr marL="0" indent="0">
              <a:lnSpc>
                <a:spcPts val="2186"/>
              </a:lnSpc>
              <a:buNone/>
            </a:pPr>
            <a:endParaRPr lang="en-US" sz="1366" dirty="0"/>
          </a:p>
        </p:txBody>
      </p:sp>
      <p:sp>
        <p:nvSpPr>
          <p:cNvPr id="25" name="Text 21"/>
          <p:cNvSpPr/>
          <p:nvPr/>
        </p:nvSpPr>
        <p:spPr>
          <a:xfrm>
            <a:off x="2576989" y="6663452"/>
            <a:ext cx="9476303" cy="1110139"/>
          </a:xfrm>
          <a:prstGeom prst="rect">
            <a:avLst/>
          </a:prstGeom>
          <a:noFill/>
          <a:ln/>
        </p:spPr>
        <p:txBody>
          <a:bodyPr wrap="square" rtlCol="0" anchor="t"/>
          <a:lstStyle/>
          <a:p>
            <a:pPr marL="0" indent="0">
              <a:lnSpc>
                <a:spcPts val="2186"/>
              </a:lnSpc>
              <a:buNone/>
            </a:pPr>
            <a:endParaRPr lang="en-US" sz="1366" dirty="0"/>
          </a:p>
        </p:txBody>
      </p:sp>
      <p:pic>
        <p:nvPicPr>
          <p:cNvPr id="28" name="Picture 27">
            <a:extLst>
              <a:ext uri="{FF2B5EF4-FFF2-40B4-BE49-F238E27FC236}">
                <a16:creationId xmlns:a16="http://schemas.microsoft.com/office/drawing/2014/main" id="{7BA24395-A2AE-7F1B-0971-95F32F085EBF}"/>
              </a:ext>
            </a:extLst>
          </p:cNvPr>
          <p:cNvPicPr>
            <a:picLocks noChangeAspect="1"/>
          </p:cNvPicPr>
          <p:nvPr/>
        </p:nvPicPr>
        <p:blipFill>
          <a:blip r:embed="rId4">
            <a:alphaModFix amt="20000"/>
            <a:extLst>
              <a:ext uri="{837473B0-CC2E-450A-ABE3-18F120FF3D39}">
                <a1611:picAttrSrcUrl xmlns:a1611="http://schemas.microsoft.com/office/drawing/2016/11/main" r:id="rId5"/>
              </a:ext>
            </a:extLst>
          </a:blip>
          <a:stretch>
            <a:fillRect/>
          </a:stretch>
        </p:blipFill>
        <p:spPr>
          <a:xfrm>
            <a:off x="-992000" y="820764"/>
            <a:ext cx="15991778" cy="1049492"/>
          </a:xfrm>
          <a:prstGeom prst="rect">
            <a:avLst/>
          </a:prstGeom>
        </p:spPr>
      </p:pic>
    </p:spTree>
    <p:extLst>
      <p:ext uri="{BB962C8B-B14F-4D97-AF65-F5344CB8AC3E}">
        <p14:creationId xmlns:p14="http://schemas.microsoft.com/office/powerpoint/2010/main" val="3551450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963698"/>
            <a:ext cx="6494502"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Why Random Forest?</a:t>
            </a:r>
            <a:endParaRPr lang="en-US" sz="4860" dirty="0"/>
          </a:p>
        </p:txBody>
      </p:sp>
      <p:sp>
        <p:nvSpPr>
          <p:cNvPr id="6" name="Text 2"/>
          <p:cNvSpPr/>
          <p:nvPr/>
        </p:nvSpPr>
        <p:spPr>
          <a:xfrm>
            <a:off x="864037" y="3105507"/>
            <a:ext cx="7415927" cy="3160395"/>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RandomForests offer several advantages: they deliver high resist overfitting, highlight feature importance, and accuracy,effectively handle noise and missing values. Additionally, they are versatile and scalable, suitable for both classification and regression tasks. After evaluating all three models, we selected Random Forest due to its superior performance and minimal gap between training and testing accuracy.</a:t>
            </a:r>
            <a:endParaRPr lang="en-US" sz="1944"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2926"/>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476110" y="879395"/>
            <a:ext cx="6172200" cy="771525"/>
          </a:xfrm>
          <a:prstGeom prst="rect">
            <a:avLst/>
          </a:prstGeom>
          <a:noFill/>
          <a:ln/>
        </p:spPr>
        <p:txBody>
          <a:bodyPr wrap="none" rtlCol="0" anchor="t"/>
          <a:lstStyle/>
          <a:p>
            <a:pPr marL="0" indent="0">
              <a:lnSpc>
                <a:spcPts val="6075"/>
              </a:lnSpc>
              <a:buNone/>
            </a:pPr>
            <a:r>
              <a:rPr lang="en-US" sz="4000" b="1" dirty="0">
                <a:solidFill>
                  <a:srgbClr val="000000"/>
                </a:solidFill>
                <a:latin typeface="p22-mackinac-pro" pitchFamily="34" charset="0"/>
                <a:ea typeface="p22-mackinac-pro" pitchFamily="34" charset="-122"/>
                <a:cs typeface="p22-mackinac-pro" pitchFamily="34" charset="-120"/>
              </a:rPr>
              <a:t>Confusion Matrix</a:t>
            </a:r>
            <a:endParaRPr lang="en-US" sz="4000" dirty="0"/>
          </a:p>
        </p:txBody>
      </p:sp>
      <p:sp>
        <p:nvSpPr>
          <p:cNvPr id="5" name="Text 2"/>
          <p:cNvSpPr/>
          <p:nvPr/>
        </p:nvSpPr>
        <p:spPr>
          <a:xfrm>
            <a:off x="600800" y="1952527"/>
            <a:ext cx="12902327" cy="395049"/>
          </a:xfrm>
          <a:prstGeom prst="rect">
            <a:avLst/>
          </a:prstGeom>
          <a:noFill/>
          <a:ln/>
        </p:spPr>
        <p:txBody>
          <a:bodyPr wrap="none" rtlCol="0" anchor="t"/>
          <a:lstStyle/>
          <a:p>
            <a:pPr marL="0" indent="0">
              <a:lnSpc>
                <a:spcPts val="3110"/>
              </a:lnSpc>
              <a:buNone/>
            </a:pPr>
            <a:r>
              <a:rPr lang="en-US" sz="1944" b="1" dirty="0">
                <a:solidFill>
                  <a:srgbClr val="272525"/>
                </a:solidFill>
                <a:latin typeface="Eudoxus Sans" pitchFamily="34" charset="0"/>
                <a:ea typeface="Eudoxus Sans" pitchFamily="34" charset="-122"/>
                <a:cs typeface="Eudoxus Sans" pitchFamily="34" charset="-120"/>
              </a:rPr>
              <a:t>What is Confusion Matrix </a:t>
            </a:r>
            <a:r>
              <a:rPr lang="en-US" sz="1944" dirty="0">
                <a:solidFill>
                  <a:srgbClr val="272525"/>
                </a:solidFill>
                <a:latin typeface="Eudoxus Sans" pitchFamily="34" charset="0"/>
                <a:ea typeface="Eudoxus Sans" pitchFamily="34" charset="-122"/>
                <a:cs typeface="Eudoxus Sans" pitchFamily="34" charset="-120"/>
              </a:rPr>
              <a:t>?</a:t>
            </a:r>
            <a:endParaRPr lang="en-US" sz="1944" dirty="0"/>
          </a:p>
        </p:txBody>
      </p:sp>
      <p:sp>
        <p:nvSpPr>
          <p:cNvPr id="6" name="Text 3"/>
          <p:cNvSpPr/>
          <p:nvPr/>
        </p:nvSpPr>
        <p:spPr>
          <a:xfrm>
            <a:off x="476110" y="2477389"/>
            <a:ext cx="12902327" cy="118514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 confusion n1atrix is a table that evaluates a classification n1odel's perforn1ance by showing the counts of true positives, true negatives, false positives, and false negatives. It helps derive n1etrics like accuracy, precision, recall, and Fl score for a n1ore detailed perforn1ance assessn1ent</a:t>
            </a:r>
          </a:p>
          <a:p>
            <a:pPr>
              <a:lnSpc>
                <a:spcPts val="3110"/>
              </a:lnSpc>
            </a:pPr>
            <a:r>
              <a:rPr lang="en-US" sz="2000" b="1" dirty="0">
                <a:solidFill>
                  <a:srgbClr val="000000"/>
                </a:solidFill>
                <a:latin typeface="p22-mackinac-pro" pitchFamily="34" charset="0"/>
                <a:ea typeface="p22-mackinac-pro" pitchFamily="34" charset="-122"/>
                <a:cs typeface="p22-mackinac-pro" pitchFamily="34" charset="-120"/>
              </a:rPr>
              <a:t> </a:t>
            </a:r>
          </a:p>
          <a:p>
            <a:pPr>
              <a:lnSpc>
                <a:spcPts val="3110"/>
              </a:lnSpc>
            </a:pPr>
            <a:endParaRPr lang="en-US" sz="2000" b="1" dirty="0">
              <a:solidFill>
                <a:srgbClr val="000000"/>
              </a:solidFill>
              <a:latin typeface="p22-mackinac-pro" pitchFamily="34" charset="0"/>
              <a:ea typeface="p22-mackinac-pro" pitchFamily="34" charset="-122"/>
              <a:cs typeface="p22-mackinac-pro" pitchFamily="34" charset="-120"/>
            </a:endParaRPr>
          </a:p>
          <a:p>
            <a:pPr>
              <a:lnSpc>
                <a:spcPts val="3110"/>
              </a:lnSpc>
            </a:pPr>
            <a:endParaRPr lang="en-US" sz="2000" b="1" dirty="0">
              <a:solidFill>
                <a:srgbClr val="000000"/>
              </a:solidFill>
              <a:latin typeface="p22-mackinac-pro" pitchFamily="34" charset="0"/>
              <a:ea typeface="p22-mackinac-pro" pitchFamily="34" charset="-122"/>
              <a:cs typeface="p22-mackinac-pro" pitchFamily="34" charset="-120"/>
            </a:endParaRPr>
          </a:p>
          <a:p>
            <a:pPr>
              <a:lnSpc>
                <a:spcPts val="3110"/>
              </a:lnSpc>
            </a:pPr>
            <a:endParaRPr lang="en-US" sz="2000" b="1" dirty="0">
              <a:solidFill>
                <a:srgbClr val="000000"/>
              </a:solidFill>
              <a:latin typeface="p22-mackinac-pro" pitchFamily="34" charset="0"/>
              <a:ea typeface="p22-mackinac-pro" pitchFamily="34" charset="-122"/>
              <a:cs typeface="p22-mackinac-pro" pitchFamily="34" charset="-120"/>
            </a:endParaRPr>
          </a:p>
          <a:p>
            <a:pPr>
              <a:lnSpc>
                <a:spcPts val="3110"/>
              </a:lnSpc>
            </a:pPr>
            <a:r>
              <a:rPr lang="en-US" sz="4000" b="1" dirty="0">
                <a:solidFill>
                  <a:srgbClr val="000000"/>
                </a:solidFill>
                <a:latin typeface="p22-mackinac-pro" pitchFamily="34" charset="0"/>
                <a:ea typeface="p22-mackinac-pro" pitchFamily="34" charset="-122"/>
                <a:cs typeface="p22-mackinac-pro" pitchFamily="34" charset="-120"/>
              </a:rPr>
              <a:t> Components :</a:t>
            </a:r>
          </a:p>
          <a:p>
            <a:pPr>
              <a:lnSpc>
                <a:spcPts val="3110"/>
              </a:lnSpc>
            </a:pPr>
            <a:endParaRPr lang="en-US" sz="4000" b="1" dirty="0">
              <a:solidFill>
                <a:srgbClr val="000000"/>
              </a:solidFill>
              <a:latin typeface="p22-mackinac-pro" pitchFamily="34" charset="0"/>
              <a:ea typeface="p22-mackinac-pro" pitchFamily="34" charset="-122"/>
              <a:cs typeface="p22-mackinac-pro" pitchFamily="34" charset="-120"/>
            </a:endParaRPr>
          </a:p>
          <a:p>
            <a:pPr marL="342900" indent="-342900">
              <a:lnSpc>
                <a:spcPts val="3110"/>
              </a:lnSpc>
              <a:buFont typeface="Arial" panose="020B0604020202020204" pitchFamily="34" charset="0"/>
              <a:buChar char="•"/>
            </a:pPr>
            <a:r>
              <a:rPr lang="en-US" sz="2000" b="1" dirty="0">
                <a:solidFill>
                  <a:srgbClr val="272525"/>
                </a:solidFill>
                <a:latin typeface="Eudoxus Sans" pitchFamily="34" charset="0"/>
                <a:ea typeface="Eudoxus Sans" pitchFamily="34" charset="-122"/>
                <a:cs typeface="Eudoxus Sans" pitchFamily="34" charset="-120"/>
              </a:rPr>
              <a:t>True Positives (TP): </a:t>
            </a:r>
            <a:r>
              <a:rPr lang="en-US" sz="2000" dirty="0">
                <a:solidFill>
                  <a:srgbClr val="272525"/>
                </a:solidFill>
                <a:latin typeface="Eudoxus Sans" pitchFamily="34" charset="0"/>
                <a:ea typeface="Eudoxus Sans" pitchFamily="34" charset="-122"/>
                <a:cs typeface="Eudoxus Sans" pitchFamily="34" charset="-120"/>
              </a:rPr>
              <a:t>The number of instances correctly predicted as positive. </a:t>
            </a:r>
            <a:r>
              <a:rPr lang="en-US" sz="2000" b="1" dirty="0">
                <a:solidFill>
                  <a:srgbClr val="000000"/>
                </a:solidFill>
                <a:latin typeface="p22-mackinac-pro" pitchFamily="34" charset="0"/>
                <a:ea typeface="p22-mackinac-pro" pitchFamily="34" charset="-122"/>
                <a:cs typeface="p22-mackinac-pro" pitchFamily="34" charset="-120"/>
              </a:rPr>
              <a:t>:</a:t>
            </a:r>
            <a:endParaRPr lang="en-US" sz="2000" dirty="0"/>
          </a:p>
          <a:p>
            <a:pPr marL="342900" indent="-342900">
              <a:lnSpc>
                <a:spcPts val="3110"/>
              </a:lnSpc>
              <a:buFont typeface="Arial" panose="020B0604020202020204" pitchFamily="34" charset="0"/>
              <a:buChar char="•"/>
            </a:pPr>
            <a:r>
              <a:rPr lang="en-US" sz="1944" b="1" dirty="0">
                <a:solidFill>
                  <a:srgbClr val="272525"/>
                </a:solidFill>
                <a:latin typeface="Eudoxus Sans" pitchFamily="34" charset="0"/>
                <a:ea typeface="Eudoxus Sans" pitchFamily="34" charset="-122"/>
                <a:cs typeface="Eudoxus Sans" pitchFamily="34" charset="-120"/>
              </a:rPr>
              <a:t> True Negatives (TN): </a:t>
            </a:r>
            <a:r>
              <a:rPr lang="en-US" sz="1944" dirty="0">
                <a:solidFill>
                  <a:srgbClr val="272525"/>
                </a:solidFill>
                <a:latin typeface="Eudoxus Sans" pitchFamily="34" charset="0"/>
                <a:ea typeface="Eudoxus Sans" pitchFamily="34" charset="-122"/>
                <a:cs typeface="Eudoxus Sans" pitchFamily="34" charset="-120"/>
              </a:rPr>
              <a:t>The number of instances correctly predicted as negative.</a:t>
            </a:r>
          </a:p>
          <a:p>
            <a:pPr marL="342900" indent="-342900">
              <a:lnSpc>
                <a:spcPts val="3110"/>
              </a:lnSpc>
              <a:buFont typeface="Arial" panose="020B0604020202020204" pitchFamily="34" charset="0"/>
              <a:buChar char="•"/>
            </a:pPr>
            <a:r>
              <a:rPr lang="en-US" sz="1944" b="1" dirty="0">
                <a:solidFill>
                  <a:srgbClr val="272525"/>
                </a:solidFill>
                <a:latin typeface="Eudoxus Sans" pitchFamily="34" charset="0"/>
                <a:ea typeface="Eudoxus Sans" pitchFamily="34" charset="-122"/>
                <a:cs typeface="Eudoxus Sans" pitchFamily="34" charset="-120"/>
              </a:rPr>
              <a:t>False Positives (FP): </a:t>
            </a:r>
            <a:r>
              <a:rPr lang="en-US" sz="1944" dirty="0">
                <a:solidFill>
                  <a:srgbClr val="272525"/>
                </a:solidFill>
                <a:latin typeface="Eudoxus Sans" pitchFamily="34" charset="0"/>
                <a:ea typeface="Eudoxus Sans" pitchFamily="34" charset="-122"/>
                <a:cs typeface="Eudoxus Sans" pitchFamily="34" charset="-120"/>
              </a:rPr>
              <a:t>The number of instances incorrectly predicted as positive (Type I error).</a:t>
            </a:r>
          </a:p>
          <a:p>
            <a:pPr marL="342900" indent="-342900">
              <a:lnSpc>
                <a:spcPts val="3110"/>
              </a:lnSpc>
              <a:buFont typeface="Arial" panose="020B0604020202020204" pitchFamily="34" charset="0"/>
              <a:buChar char="•"/>
            </a:pPr>
            <a:r>
              <a:rPr lang="en-US" sz="1944" dirty="0">
                <a:solidFill>
                  <a:srgbClr val="272525"/>
                </a:solidFill>
                <a:latin typeface="Eudoxus Sans" pitchFamily="34" charset="0"/>
                <a:ea typeface="Eudoxus Sans" pitchFamily="34" charset="-122"/>
                <a:cs typeface="Eudoxus Sans" pitchFamily="34" charset="-120"/>
              </a:rPr>
              <a:t>•</a:t>
            </a:r>
            <a:r>
              <a:rPr lang="en-US" sz="1944" b="1" dirty="0">
                <a:solidFill>
                  <a:srgbClr val="272525"/>
                </a:solidFill>
                <a:latin typeface="Eudoxus Sans" pitchFamily="34" charset="0"/>
                <a:ea typeface="Eudoxus Sans" pitchFamily="34" charset="-122"/>
                <a:cs typeface="Eudoxus Sans" pitchFamily="34" charset="-120"/>
              </a:rPr>
              <a:t>False Negatives (FN): </a:t>
            </a:r>
            <a:r>
              <a:rPr lang="en-US" sz="1944" dirty="0">
                <a:solidFill>
                  <a:srgbClr val="272525"/>
                </a:solidFill>
                <a:latin typeface="Eudoxus Sans" pitchFamily="34" charset="0"/>
                <a:ea typeface="Eudoxus Sans" pitchFamily="34" charset="-122"/>
                <a:cs typeface="Eudoxus Sans" pitchFamily="34" charset="-120"/>
              </a:rPr>
              <a:t>The number of instances incorrectly predicted as negative (Type II error).</a:t>
            </a:r>
            <a:endParaRPr lang="en-US" sz="1944" dirty="0"/>
          </a:p>
          <a:p>
            <a:pPr marL="0" indent="0">
              <a:lnSpc>
                <a:spcPts val="3110"/>
              </a:lnSpc>
              <a:buNone/>
            </a:pPr>
            <a:endParaRPr lang="en-US" sz="1944" dirty="0"/>
          </a:p>
        </p:txBody>
      </p:sp>
      <p:sp>
        <p:nvSpPr>
          <p:cNvPr id="7" name="Text 4"/>
          <p:cNvSpPr/>
          <p:nvPr/>
        </p:nvSpPr>
        <p:spPr>
          <a:xfrm>
            <a:off x="864037" y="5617607"/>
            <a:ext cx="12902327" cy="395049"/>
          </a:xfrm>
          <a:prstGeom prst="rect">
            <a:avLst/>
          </a:prstGeom>
          <a:noFill/>
          <a:ln/>
        </p:spPr>
        <p:txBody>
          <a:bodyPr wrap="none" rtlCol="0" anchor="t"/>
          <a:lstStyle/>
          <a:p>
            <a:pPr marL="0" indent="0">
              <a:lnSpc>
                <a:spcPts val="3110"/>
              </a:lnSpc>
              <a:buNone/>
            </a:pPr>
            <a:endParaRPr lang="en-US" sz="1944" dirty="0"/>
          </a:p>
        </p:txBody>
      </p:sp>
      <p:pic>
        <p:nvPicPr>
          <p:cNvPr id="10" name="Picture 9">
            <a:extLst>
              <a:ext uri="{FF2B5EF4-FFF2-40B4-BE49-F238E27FC236}">
                <a16:creationId xmlns:a16="http://schemas.microsoft.com/office/drawing/2014/main" id="{F57D6AE3-733B-415C-5598-3B6A4B35D86E}"/>
              </a:ext>
            </a:extLst>
          </p:cNvPr>
          <p:cNvPicPr>
            <a:picLocks noChangeAspect="1"/>
          </p:cNvPicPr>
          <p:nvPr/>
        </p:nvPicPr>
        <p:blipFill>
          <a:blip r:embed="rId4">
            <a:duotone>
              <a:prstClr val="black"/>
              <a:srgbClr val="D9C3A5">
                <a:tint val="50000"/>
                <a:satMod val="180000"/>
              </a:srgbClr>
            </a:duotone>
            <a:alphaModFix amt="20000"/>
            <a:extLst>
              <a:ext uri="{837473B0-CC2E-450A-ABE3-18F120FF3D39}">
                <a1611:picAttrSrcUrl xmlns:a1611="http://schemas.microsoft.com/office/drawing/2016/11/main" r:id="rId5"/>
              </a:ext>
            </a:extLst>
          </a:blip>
          <a:stretch>
            <a:fillRect/>
          </a:stretch>
        </p:blipFill>
        <p:spPr>
          <a:xfrm>
            <a:off x="0" y="0"/>
            <a:ext cx="14482482" cy="8176674"/>
          </a:xfrm>
          <a:prstGeom prst="rect">
            <a:avLst/>
          </a:prstGeom>
          <a:ln>
            <a:noFill/>
          </a:ln>
          <a:effectLst>
            <a:softEdge rad="11250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6566" y="60960"/>
            <a:ext cx="14545045" cy="8107680"/>
          </a:xfrm>
          <a:prstGeom prst="rect">
            <a:avLst/>
          </a:prstGeom>
          <a:solidFill>
            <a:srgbClr val="FFFFFF">
              <a:alpha val="75000"/>
            </a:srgbClr>
          </a:solidFill>
          <a:ln/>
        </p:spPr>
        <p:txBody>
          <a:bodyPr/>
          <a:lstStyle/>
          <a:p>
            <a:r>
              <a:rPr lang="en-IN" sz="4000" dirty="0"/>
              <a:t>Formula</a:t>
            </a:r>
            <a:r>
              <a:rPr lang="en-IN" dirty="0"/>
              <a:t> </a:t>
            </a:r>
            <a:r>
              <a:rPr lang="en-IN" sz="4000" dirty="0"/>
              <a:t>:</a:t>
            </a:r>
          </a:p>
        </p:txBody>
      </p:sp>
      <p:sp>
        <p:nvSpPr>
          <p:cNvPr id="4" name="Text 1"/>
          <p:cNvSpPr/>
          <p:nvPr/>
        </p:nvSpPr>
        <p:spPr>
          <a:xfrm>
            <a:off x="2594967" y="475178"/>
            <a:ext cx="4320540" cy="540068"/>
          </a:xfrm>
          <a:prstGeom prst="rect">
            <a:avLst/>
          </a:prstGeom>
          <a:noFill/>
          <a:ln/>
        </p:spPr>
        <p:txBody>
          <a:bodyPr wrap="none" rtlCol="0" anchor="t"/>
          <a:lstStyle/>
          <a:p>
            <a:pPr marL="0" indent="0">
              <a:lnSpc>
                <a:spcPts val="4253"/>
              </a:lnSpc>
              <a:buNone/>
            </a:pPr>
            <a:endParaRPr lang="en-US" sz="3402" dirty="0"/>
          </a:p>
        </p:txBody>
      </p:sp>
      <p:pic>
        <p:nvPicPr>
          <p:cNvPr id="5" name="Image 1" descr="preencoded.png"/>
          <p:cNvPicPr>
            <a:picLocks noChangeAspect="1"/>
          </p:cNvPicPr>
          <p:nvPr/>
        </p:nvPicPr>
        <p:blipFill>
          <a:blip r:embed="rId4"/>
          <a:stretch>
            <a:fillRect/>
          </a:stretch>
        </p:blipFill>
        <p:spPr>
          <a:xfrm>
            <a:off x="9225439" y="947976"/>
            <a:ext cx="4464281" cy="877039"/>
          </a:xfrm>
          <a:prstGeom prst="rect">
            <a:avLst/>
          </a:prstGeom>
        </p:spPr>
      </p:pic>
      <p:sp>
        <p:nvSpPr>
          <p:cNvPr id="6" name="Text 2"/>
          <p:cNvSpPr/>
          <p:nvPr/>
        </p:nvSpPr>
        <p:spPr>
          <a:xfrm>
            <a:off x="2594967" y="3283387"/>
            <a:ext cx="9440347" cy="276582"/>
          </a:xfrm>
          <a:prstGeom prst="rect">
            <a:avLst/>
          </a:prstGeom>
          <a:noFill/>
          <a:ln/>
        </p:spPr>
        <p:txBody>
          <a:bodyPr wrap="none" rtlCol="0" anchor="t"/>
          <a:lstStyle/>
          <a:p>
            <a:pPr marL="0" indent="0">
              <a:lnSpc>
                <a:spcPts val="2177"/>
              </a:lnSpc>
              <a:buNone/>
            </a:pPr>
            <a:endParaRPr lang="en-US" sz="1361" dirty="0"/>
          </a:p>
        </p:txBody>
      </p:sp>
      <p:pic>
        <p:nvPicPr>
          <p:cNvPr id="7" name="Image 2" descr="preencoded.png"/>
          <p:cNvPicPr>
            <a:picLocks noChangeAspect="1"/>
          </p:cNvPicPr>
          <p:nvPr/>
        </p:nvPicPr>
        <p:blipFill>
          <a:blip r:embed="rId5"/>
          <a:stretch>
            <a:fillRect/>
          </a:stretch>
        </p:blipFill>
        <p:spPr>
          <a:xfrm>
            <a:off x="9265594" y="2072685"/>
            <a:ext cx="4464281" cy="735523"/>
          </a:xfrm>
          <a:prstGeom prst="rect">
            <a:avLst/>
          </a:prstGeom>
        </p:spPr>
      </p:pic>
      <p:sp>
        <p:nvSpPr>
          <p:cNvPr id="8" name="Text 3"/>
          <p:cNvSpPr/>
          <p:nvPr/>
        </p:nvSpPr>
        <p:spPr>
          <a:xfrm>
            <a:off x="2594967" y="5352693"/>
            <a:ext cx="9440347" cy="276582"/>
          </a:xfrm>
          <a:prstGeom prst="rect">
            <a:avLst/>
          </a:prstGeom>
          <a:noFill/>
          <a:ln/>
        </p:spPr>
        <p:txBody>
          <a:bodyPr wrap="none" rtlCol="0" anchor="t"/>
          <a:lstStyle/>
          <a:p>
            <a:pPr marL="0" indent="0">
              <a:lnSpc>
                <a:spcPts val="2177"/>
              </a:lnSpc>
              <a:buNone/>
            </a:pPr>
            <a:endParaRPr lang="en-US" sz="1361" dirty="0"/>
          </a:p>
        </p:txBody>
      </p:sp>
      <p:pic>
        <p:nvPicPr>
          <p:cNvPr id="9" name="Image 3" descr="preencoded.png"/>
          <p:cNvPicPr>
            <a:picLocks noChangeAspect="1"/>
          </p:cNvPicPr>
          <p:nvPr/>
        </p:nvPicPr>
        <p:blipFill>
          <a:blip r:embed="rId6"/>
          <a:stretch>
            <a:fillRect/>
          </a:stretch>
        </p:blipFill>
        <p:spPr>
          <a:xfrm>
            <a:off x="9188840" y="4060593"/>
            <a:ext cx="4500880" cy="901530"/>
          </a:xfrm>
          <a:prstGeom prst="rect">
            <a:avLst/>
          </a:prstGeom>
        </p:spPr>
      </p:pic>
      <p:sp>
        <p:nvSpPr>
          <p:cNvPr id="10" name="Text 4"/>
          <p:cNvSpPr/>
          <p:nvPr/>
        </p:nvSpPr>
        <p:spPr>
          <a:xfrm>
            <a:off x="2594967" y="8329374"/>
            <a:ext cx="9440347" cy="276582"/>
          </a:xfrm>
          <a:prstGeom prst="rect">
            <a:avLst/>
          </a:prstGeom>
          <a:noFill/>
          <a:ln/>
        </p:spPr>
        <p:txBody>
          <a:bodyPr wrap="none" rtlCol="0" anchor="t"/>
          <a:lstStyle/>
          <a:p>
            <a:pPr marL="0" indent="0">
              <a:lnSpc>
                <a:spcPts val="2177"/>
              </a:lnSpc>
              <a:buNone/>
            </a:pPr>
            <a:endParaRPr lang="en-US" sz="1361" dirty="0"/>
          </a:p>
        </p:txBody>
      </p:sp>
      <p:pic>
        <p:nvPicPr>
          <p:cNvPr id="11" name="Image 4" descr="preencoded.png"/>
          <p:cNvPicPr>
            <a:picLocks noChangeAspect="1"/>
          </p:cNvPicPr>
          <p:nvPr/>
        </p:nvPicPr>
        <p:blipFill>
          <a:blip r:embed="rId7"/>
          <a:stretch>
            <a:fillRect/>
          </a:stretch>
        </p:blipFill>
        <p:spPr>
          <a:xfrm>
            <a:off x="9225439" y="2990912"/>
            <a:ext cx="4504435" cy="959628"/>
          </a:xfrm>
          <a:prstGeom prst="rect">
            <a:avLst/>
          </a:prstGeom>
        </p:spPr>
      </p:pic>
      <p:sp>
        <p:nvSpPr>
          <p:cNvPr id="12" name="Text 5"/>
          <p:cNvSpPr/>
          <p:nvPr/>
        </p:nvSpPr>
        <p:spPr>
          <a:xfrm>
            <a:off x="2594967" y="11035903"/>
            <a:ext cx="9440347" cy="276582"/>
          </a:xfrm>
          <a:prstGeom prst="rect">
            <a:avLst/>
          </a:prstGeom>
          <a:noFill/>
          <a:ln/>
        </p:spPr>
        <p:txBody>
          <a:bodyPr wrap="none" rtlCol="0" anchor="t"/>
          <a:lstStyle/>
          <a:p>
            <a:pPr marL="0" indent="0">
              <a:lnSpc>
                <a:spcPts val="2177"/>
              </a:lnSpc>
              <a:buNone/>
            </a:pPr>
            <a:endParaRPr lang="en-US" sz="1361" dirty="0"/>
          </a:p>
        </p:txBody>
      </p:sp>
      <p:pic>
        <p:nvPicPr>
          <p:cNvPr id="13" name="Image 5" descr="preencoded.png"/>
          <p:cNvPicPr>
            <a:picLocks noChangeAspect="1"/>
          </p:cNvPicPr>
          <p:nvPr/>
        </p:nvPicPr>
        <p:blipFill>
          <a:blip r:embed="rId8"/>
          <a:stretch>
            <a:fillRect/>
          </a:stretch>
        </p:blipFill>
        <p:spPr>
          <a:xfrm>
            <a:off x="9129937" y="5126536"/>
            <a:ext cx="4655284" cy="1093942"/>
          </a:xfrm>
          <a:prstGeom prst="rect">
            <a:avLst/>
          </a:prstGeom>
        </p:spPr>
      </p:pic>
      <p:sp>
        <p:nvSpPr>
          <p:cNvPr id="14" name="Text 6"/>
          <p:cNvSpPr/>
          <p:nvPr/>
        </p:nvSpPr>
        <p:spPr>
          <a:xfrm>
            <a:off x="2594967" y="13688497"/>
            <a:ext cx="9440347" cy="276582"/>
          </a:xfrm>
          <a:prstGeom prst="rect">
            <a:avLst/>
          </a:prstGeom>
          <a:noFill/>
          <a:ln/>
        </p:spPr>
        <p:txBody>
          <a:bodyPr wrap="none" rtlCol="0" anchor="t"/>
          <a:lstStyle/>
          <a:p>
            <a:pPr marL="0" indent="0">
              <a:lnSpc>
                <a:spcPts val="2177"/>
              </a:lnSpc>
              <a:buNone/>
            </a:pPr>
            <a:endParaRPr lang="en-US" sz="1361" dirty="0"/>
          </a:p>
        </p:txBody>
      </p:sp>
      <p:pic>
        <p:nvPicPr>
          <p:cNvPr id="15" name="Image 6" descr="preencoded.png"/>
          <p:cNvPicPr>
            <a:picLocks noChangeAspect="1"/>
          </p:cNvPicPr>
          <p:nvPr/>
        </p:nvPicPr>
        <p:blipFill>
          <a:blip r:embed="rId9"/>
          <a:stretch>
            <a:fillRect/>
          </a:stretch>
        </p:blipFill>
        <p:spPr>
          <a:xfrm>
            <a:off x="1898423" y="1307902"/>
            <a:ext cx="5197435" cy="4504134"/>
          </a:xfrm>
          <a:prstGeom prst="rect">
            <a:avLst/>
          </a:prstGeom>
        </p:spPr>
      </p:pic>
      <p:sp>
        <p:nvSpPr>
          <p:cNvPr id="16" name="Text 7"/>
          <p:cNvSpPr/>
          <p:nvPr/>
        </p:nvSpPr>
        <p:spPr>
          <a:xfrm>
            <a:off x="2594967" y="18857833"/>
            <a:ext cx="9440347" cy="276582"/>
          </a:xfrm>
          <a:prstGeom prst="rect">
            <a:avLst/>
          </a:prstGeom>
          <a:noFill/>
          <a:ln/>
        </p:spPr>
        <p:txBody>
          <a:bodyPr wrap="none" rtlCol="0" anchor="t"/>
          <a:lstStyle/>
          <a:p>
            <a:pPr marL="0" indent="0">
              <a:lnSpc>
                <a:spcPts val="2177"/>
              </a:lnSpc>
              <a:buNone/>
            </a:pPr>
            <a:endParaRPr lang="en-US" sz="136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138160"/>
          </a:xfrm>
          <a:prstGeom prst="rect">
            <a:avLst/>
          </a:prstGeom>
          <a:solidFill>
            <a:srgbClr val="FFFFFF">
              <a:alpha val="75000"/>
            </a:srgbClr>
          </a:solidFill>
          <a:ln/>
        </p:spPr>
        <p:txBody>
          <a:bodyPr/>
          <a:lstStyle/>
          <a:p>
            <a:r>
              <a:rPr lang="en-US" sz="4000" b="1" dirty="0">
                <a:solidFill>
                  <a:srgbClr val="000000"/>
                </a:solidFill>
                <a:latin typeface="p22-mackinac-pro" pitchFamily="34" charset="0"/>
                <a:ea typeface="p22-mackinac-pro" pitchFamily="34" charset="-122"/>
                <a:cs typeface="p22-mackinac-pro" pitchFamily="34" charset="-120"/>
              </a:rPr>
              <a:t>CODE SNIPPET LR:</a:t>
            </a:r>
            <a:endParaRPr lang="en-US" sz="4000" dirty="0"/>
          </a:p>
          <a:p>
            <a:endParaRPr lang="en-IN" dirty="0"/>
          </a:p>
        </p:txBody>
      </p:sp>
      <p:sp>
        <p:nvSpPr>
          <p:cNvPr id="4" name="Text 1"/>
          <p:cNvSpPr/>
          <p:nvPr/>
        </p:nvSpPr>
        <p:spPr>
          <a:xfrm>
            <a:off x="2594967" y="475178"/>
            <a:ext cx="4320540" cy="540068"/>
          </a:xfrm>
          <a:prstGeom prst="rect">
            <a:avLst/>
          </a:prstGeom>
          <a:noFill/>
          <a:ln/>
        </p:spPr>
        <p:txBody>
          <a:bodyPr wrap="none" rtlCol="0" anchor="t"/>
          <a:lstStyle/>
          <a:p>
            <a:pPr marL="0" indent="0">
              <a:lnSpc>
                <a:spcPts val="4253"/>
              </a:lnSpc>
              <a:buNone/>
            </a:pPr>
            <a:endParaRPr lang="en-US" sz="3402" dirty="0"/>
          </a:p>
        </p:txBody>
      </p:sp>
      <p:pic>
        <p:nvPicPr>
          <p:cNvPr id="5" name="Image 1" descr="preencoded.png"/>
          <p:cNvPicPr>
            <a:picLocks noChangeAspect="1"/>
          </p:cNvPicPr>
          <p:nvPr/>
        </p:nvPicPr>
        <p:blipFill>
          <a:blip r:embed="rId4"/>
          <a:stretch>
            <a:fillRect/>
          </a:stretch>
        </p:blipFill>
        <p:spPr>
          <a:xfrm>
            <a:off x="8576721" y="3654788"/>
            <a:ext cx="4653141" cy="4059399"/>
          </a:xfrm>
          <a:prstGeom prst="rect">
            <a:avLst/>
          </a:prstGeom>
        </p:spPr>
      </p:pic>
      <p:sp>
        <p:nvSpPr>
          <p:cNvPr id="6" name="Text 2"/>
          <p:cNvSpPr/>
          <p:nvPr/>
        </p:nvSpPr>
        <p:spPr>
          <a:xfrm>
            <a:off x="2594967" y="6059210"/>
            <a:ext cx="9440347" cy="276582"/>
          </a:xfrm>
          <a:prstGeom prst="rect">
            <a:avLst/>
          </a:prstGeom>
          <a:noFill/>
          <a:ln/>
        </p:spPr>
        <p:txBody>
          <a:bodyPr wrap="none" rtlCol="0" anchor="t"/>
          <a:lstStyle/>
          <a:p>
            <a:pPr marL="0" indent="0">
              <a:lnSpc>
                <a:spcPts val="2177"/>
              </a:lnSpc>
              <a:buNone/>
            </a:pPr>
            <a:endParaRPr lang="en-US" sz="1361" dirty="0"/>
          </a:p>
        </p:txBody>
      </p:sp>
      <p:pic>
        <p:nvPicPr>
          <p:cNvPr id="7" name="Image 2" descr="preencoded.png"/>
          <p:cNvPicPr>
            <a:picLocks noChangeAspect="1"/>
          </p:cNvPicPr>
          <p:nvPr/>
        </p:nvPicPr>
        <p:blipFill>
          <a:blip r:embed="rId5"/>
          <a:stretch>
            <a:fillRect/>
          </a:stretch>
        </p:blipFill>
        <p:spPr>
          <a:xfrm>
            <a:off x="3095533" y="918464"/>
            <a:ext cx="4980623" cy="4504015"/>
          </a:xfrm>
          <a:prstGeom prst="rect">
            <a:avLst/>
          </a:prstGeom>
        </p:spPr>
      </p:pic>
      <p:sp>
        <p:nvSpPr>
          <p:cNvPr id="8" name="Text 3"/>
          <p:cNvSpPr/>
          <p:nvPr/>
        </p:nvSpPr>
        <p:spPr>
          <a:xfrm>
            <a:off x="2594967" y="11228427"/>
            <a:ext cx="9440347" cy="276582"/>
          </a:xfrm>
          <a:prstGeom prst="rect">
            <a:avLst/>
          </a:prstGeom>
          <a:noFill/>
          <a:ln/>
        </p:spPr>
        <p:txBody>
          <a:bodyPr wrap="none" rtlCol="0" anchor="t"/>
          <a:lstStyle/>
          <a:p>
            <a:pPr marL="0" indent="0">
              <a:lnSpc>
                <a:spcPts val="2177"/>
              </a:lnSpc>
              <a:buNone/>
            </a:pPr>
            <a:endParaRPr lang="en-US" sz="1361" dirty="0"/>
          </a:p>
        </p:txBody>
      </p:sp>
      <p:cxnSp>
        <p:nvCxnSpPr>
          <p:cNvPr id="12" name="Connector: Elbow 11">
            <a:extLst>
              <a:ext uri="{FF2B5EF4-FFF2-40B4-BE49-F238E27FC236}">
                <a16:creationId xmlns:a16="http://schemas.microsoft.com/office/drawing/2014/main" id="{791BAE36-7CCB-D7A1-3C6F-A45A5D1C9D07}"/>
              </a:ext>
            </a:extLst>
          </p:cNvPr>
          <p:cNvCxnSpPr/>
          <p:nvPr/>
        </p:nvCxnSpPr>
        <p:spPr>
          <a:xfrm>
            <a:off x="7176183" y="5422479"/>
            <a:ext cx="1400538" cy="7750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077200"/>
          </a:xfrm>
          <a:prstGeom prst="rect">
            <a:avLst/>
          </a:prstGeom>
          <a:solidFill>
            <a:srgbClr val="FFFFFF">
              <a:alpha val="75000"/>
            </a:srgbClr>
          </a:solidFill>
          <a:ln/>
        </p:spPr>
        <p:txBody>
          <a:bodyPr/>
          <a:lstStyle/>
          <a:p>
            <a:r>
              <a:rPr lang="en-US" sz="4000" b="1" dirty="0">
                <a:solidFill>
                  <a:srgbClr val="000000"/>
                </a:solidFill>
                <a:latin typeface="p22-mackinac-pro" pitchFamily="34" charset="0"/>
                <a:ea typeface="p22-mackinac-pro" pitchFamily="34" charset="-122"/>
                <a:cs typeface="p22-mackinac-pro" pitchFamily="34" charset="-120"/>
              </a:rPr>
              <a:t>CODE SNIPPET RF:</a:t>
            </a:r>
            <a:endParaRPr lang="en-US" sz="4000" dirty="0"/>
          </a:p>
          <a:p>
            <a:endParaRPr lang="en-IN" dirty="0"/>
          </a:p>
        </p:txBody>
      </p:sp>
      <p:sp>
        <p:nvSpPr>
          <p:cNvPr id="4" name="Text 1"/>
          <p:cNvSpPr/>
          <p:nvPr/>
        </p:nvSpPr>
        <p:spPr>
          <a:xfrm>
            <a:off x="2594967" y="475178"/>
            <a:ext cx="4320540" cy="540068"/>
          </a:xfrm>
          <a:prstGeom prst="rect">
            <a:avLst/>
          </a:prstGeom>
          <a:noFill/>
          <a:ln/>
        </p:spPr>
        <p:txBody>
          <a:bodyPr wrap="none" rtlCol="0" anchor="t"/>
          <a:lstStyle/>
          <a:p>
            <a:pPr marL="0" indent="0">
              <a:lnSpc>
                <a:spcPts val="4253"/>
              </a:lnSpc>
              <a:buNone/>
            </a:pPr>
            <a:endParaRPr lang="en-US" sz="3402" dirty="0"/>
          </a:p>
        </p:txBody>
      </p:sp>
      <p:pic>
        <p:nvPicPr>
          <p:cNvPr id="5" name="Image 1" descr="preencoded.png"/>
          <p:cNvPicPr>
            <a:picLocks noChangeAspect="1"/>
          </p:cNvPicPr>
          <p:nvPr/>
        </p:nvPicPr>
        <p:blipFill>
          <a:blip r:embed="rId4"/>
          <a:stretch>
            <a:fillRect/>
          </a:stretch>
        </p:blipFill>
        <p:spPr>
          <a:xfrm>
            <a:off x="8011919" y="2532817"/>
            <a:ext cx="5140285" cy="4504134"/>
          </a:xfrm>
          <a:prstGeom prst="rect">
            <a:avLst/>
          </a:prstGeom>
        </p:spPr>
      </p:pic>
      <p:sp>
        <p:nvSpPr>
          <p:cNvPr id="6" name="Text 2"/>
          <p:cNvSpPr/>
          <p:nvPr/>
        </p:nvSpPr>
        <p:spPr>
          <a:xfrm>
            <a:off x="2594967" y="6059329"/>
            <a:ext cx="9440347" cy="276582"/>
          </a:xfrm>
          <a:prstGeom prst="rect">
            <a:avLst/>
          </a:prstGeom>
          <a:noFill/>
          <a:ln/>
        </p:spPr>
        <p:txBody>
          <a:bodyPr wrap="none" rtlCol="0" anchor="t"/>
          <a:lstStyle/>
          <a:p>
            <a:pPr marL="0" indent="0">
              <a:lnSpc>
                <a:spcPts val="2177"/>
              </a:lnSpc>
              <a:buNone/>
            </a:pPr>
            <a:endParaRPr lang="en-US" sz="1361" dirty="0"/>
          </a:p>
        </p:txBody>
      </p:sp>
      <p:pic>
        <p:nvPicPr>
          <p:cNvPr id="7" name="Image 2" descr="preencoded.png"/>
          <p:cNvPicPr>
            <a:picLocks noChangeAspect="1"/>
          </p:cNvPicPr>
          <p:nvPr/>
        </p:nvPicPr>
        <p:blipFill>
          <a:blip r:embed="rId5"/>
          <a:stretch>
            <a:fillRect/>
          </a:stretch>
        </p:blipFill>
        <p:spPr>
          <a:xfrm>
            <a:off x="2213719" y="1015247"/>
            <a:ext cx="4800539" cy="4201846"/>
          </a:xfrm>
          <a:prstGeom prst="rect">
            <a:avLst/>
          </a:prstGeom>
        </p:spPr>
      </p:pic>
      <p:sp>
        <p:nvSpPr>
          <p:cNvPr id="8" name="Text 3"/>
          <p:cNvSpPr/>
          <p:nvPr/>
        </p:nvSpPr>
        <p:spPr>
          <a:xfrm>
            <a:off x="2594967" y="11228546"/>
            <a:ext cx="9440347" cy="276582"/>
          </a:xfrm>
          <a:prstGeom prst="rect">
            <a:avLst/>
          </a:prstGeom>
          <a:noFill/>
          <a:ln/>
        </p:spPr>
        <p:txBody>
          <a:bodyPr wrap="none" rtlCol="0" anchor="t"/>
          <a:lstStyle/>
          <a:p>
            <a:pPr marL="0" indent="0">
              <a:lnSpc>
                <a:spcPts val="2177"/>
              </a:lnSpc>
              <a:buNone/>
            </a:pPr>
            <a:endParaRPr lang="en-US" sz="1361" dirty="0"/>
          </a:p>
        </p:txBody>
      </p:sp>
      <p:cxnSp>
        <p:nvCxnSpPr>
          <p:cNvPr id="11" name="Connector: Elbow 10">
            <a:extLst>
              <a:ext uri="{FF2B5EF4-FFF2-40B4-BE49-F238E27FC236}">
                <a16:creationId xmlns:a16="http://schemas.microsoft.com/office/drawing/2014/main" id="{70CBD729-D57A-B297-4D41-3389D6901471}"/>
              </a:ext>
            </a:extLst>
          </p:cNvPr>
          <p:cNvCxnSpPr>
            <a:cxnSpLocks/>
          </p:cNvCxnSpPr>
          <p:nvPr/>
        </p:nvCxnSpPr>
        <p:spPr>
          <a:xfrm>
            <a:off x="5641327" y="5177932"/>
            <a:ext cx="2351899" cy="8813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3092291"/>
            <a:ext cx="4869061" cy="2045018"/>
          </a:xfrm>
          <a:prstGeom prst="rect">
            <a:avLst/>
          </a:prstGeom>
        </p:spPr>
      </p:pic>
      <p:sp>
        <p:nvSpPr>
          <p:cNvPr id="6" name="Text 1"/>
          <p:cNvSpPr/>
          <p:nvPr/>
        </p:nvSpPr>
        <p:spPr>
          <a:xfrm>
            <a:off x="864037" y="1380411"/>
            <a:ext cx="74159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About Telecom Churn Prediction</a:t>
            </a:r>
            <a:endParaRPr lang="en-US" sz="4860" dirty="0"/>
          </a:p>
        </p:txBody>
      </p:sp>
      <p:sp>
        <p:nvSpPr>
          <p:cNvPr id="7" name="Text 2"/>
          <p:cNvSpPr/>
          <p:nvPr/>
        </p:nvSpPr>
        <p:spPr>
          <a:xfrm>
            <a:off x="864037" y="3293745"/>
            <a:ext cx="7415927" cy="355544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Telecom churn, the phenomenon of customers switching to a competitor's service, poses a significant challenge for telecommunications companies. Predicting and addressing churn is crucial, as it can have substantial financial and operational impacts on the industry. The purpose of this project is to develop a robust churn prediction model that will enable telecom providers to proactively identify and retain customers at risk of leaving, ultimately improving customer loyalty and the bottom line.</a:t>
            </a:r>
            <a:endParaRPr lang="en-US" sz="1944"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508" y="0"/>
            <a:ext cx="14770068" cy="8229600"/>
          </a:xfrm>
          <a:prstGeom prst="rect">
            <a:avLst/>
          </a:prstGeom>
          <a:solidFill>
            <a:srgbClr val="FFFFFF">
              <a:alpha val="75000"/>
            </a:srgbClr>
          </a:solidFill>
          <a:ln/>
        </p:spPr>
        <p:txBody>
          <a:bodyPr/>
          <a:lstStyle/>
          <a:p>
            <a:r>
              <a:rPr lang="en-US" sz="4000" b="1" dirty="0">
                <a:solidFill>
                  <a:srgbClr val="000000"/>
                </a:solidFill>
                <a:latin typeface="p22-mackinac-pro" pitchFamily="34" charset="0"/>
                <a:ea typeface="p22-mackinac-pro" pitchFamily="34" charset="-122"/>
                <a:cs typeface="p22-mackinac-pro" pitchFamily="34" charset="-120"/>
              </a:rPr>
              <a:t>CODE SNIPPET DF:</a:t>
            </a:r>
            <a:endParaRPr lang="en-US" sz="4000" dirty="0"/>
          </a:p>
          <a:p>
            <a:endParaRPr lang="en-IN" dirty="0"/>
          </a:p>
        </p:txBody>
      </p:sp>
      <p:sp>
        <p:nvSpPr>
          <p:cNvPr id="4" name="Text 1"/>
          <p:cNvSpPr/>
          <p:nvPr/>
        </p:nvSpPr>
        <p:spPr>
          <a:xfrm>
            <a:off x="2594967" y="475178"/>
            <a:ext cx="4320540" cy="540068"/>
          </a:xfrm>
          <a:prstGeom prst="rect">
            <a:avLst/>
          </a:prstGeom>
          <a:noFill/>
          <a:ln/>
        </p:spPr>
        <p:txBody>
          <a:bodyPr wrap="none" rtlCol="0" anchor="t"/>
          <a:lstStyle/>
          <a:p>
            <a:pPr marL="0" indent="0">
              <a:lnSpc>
                <a:spcPts val="4253"/>
              </a:lnSpc>
              <a:buNone/>
            </a:pPr>
            <a:endParaRPr lang="en-US" sz="3402" dirty="0"/>
          </a:p>
        </p:txBody>
      </p:sp>
      <p:pic>
        <p:nvPicPr>
          <p:cNvPr id="5" name="Image 1" descr="preencoded.png"/>
          <p:cNvPicPr>
            <a:picLocks noChangeAspect="1"/>
          </p:cNvPicPr>
          <p:nvPr/>
        </p:nvPicPr>
        <p:blipFill>
          <a:blip r:embed="rId4"/>
          <a:stretch>
            <a:fillRect/>
          </a:stretch>
        </p:blipFill>
        <p:spPr>
          <a:xfrm>
            <a:off x="8283846" y="2721652"/>
            <a:ext cx="5106710" cy="4504134"/>
          </a:xfrm>
          <a:prstGeom prst="rect">
            <a:avLst/>
          </a:prstGeom>
        </p:spPr>
      </p:pic>
      <p:sp>
        <p:nvSpPr>
          <p:cNvPr id="6" name="Text 2"/>
          <p:cNvSpPr/>
          <p:nvPr/>
        </p:nvSpPr>
        <p:spPr>
          <a:xfrm>
            <a:off x="2594967" y="6059329"/>
            <a:ext cx="9440347" cy="276582"/>
          </a:xfrm>
          <a:prstGeom prst="rect">
            <a:avLst/>
          </a:prstGeom>
          <a:noFill/>
          <a:ln/>
        </p:spPr>
        <p:txBody>
          <a:bodyPr wrap="none" rtlCol="0" anchor="t"/>
          <a:lstStyle/>
          <a:p>
            <a:pPr marL="0" indent="0">
              <a:lnSpc>
                <a:spcPts val="2177"/>
              </a:lnSpc>
              <a:buNone/>
            </a:pPr>
            <a:endParaRPr lang="en-US" sz="1361" dirty="0"/>
          </a:p>
        </p:txBody>
      </p:sp>
      <p:pic>
        <p:nvPicPr>
          <p:cNvPr id="7" name="Image 2" descr="preencoded.png"/>
          <p:cNvPicPr>
            <a:picLocks noChangeAspect="1"/>
          </p:cNvPicPr>
          <p:nvPr/>
        </p:nvPicPr>
        <p:blipFill>
          <a:blip r:embed="rId5"/>
          <a:stretch>
            <a:fillRect/>
          </a:stretch>
        </p:blipFill>
        <p:spPr>
          <a:xfrm>
            <a:off x="2329065" y="916384"/>
            <a:ext cx="5434965" cy="4504015"/>
          </a:xfrm>
          <a:prstGeom prst="rect">
            <a:avLst/>
          </a:prstGeom>
        </p:spPr>
      </p:pic>
      <p:sp>
        <p:nvSpPr>
          <p:cNvPr id="8" name="Text 3"/>
          <p:cNvSpPr/>
          <p:nvPr/>
        </p:nvSpPr>
        <p:spPr>
          <a:xfrm>
            <a:off x="2594967" y="11228546"/>
            <a:ext cx="9440347" cy="276582"/>
          </a:xfrm>
          <a:prstGeom prst="rect">
            <a:avLst/>
          </a:prstGeom>
          <a:noFill/>
          <a:ln/>
        </p:spPr>
        <p:txBody>
          <a:bodyPr wrap="none" rtlCol="0" anchor="t"/>
          <a:lstStyle/>
          <a:p>
            <a:pPr marL="0" indent="0">
              <a:lnSpc>
                <a:spcPts val="2177"/>
              </a:lnSpc>
              <a:buNone/>
            </a:pPr>
            <a:endParaRPr lang="en-US" sz="1361" dirty="0"/>
          </a:p>
        </p:txBody>
      </p:sp>
      <p:cxnSp>
        <p:nvCxnSpPr>
          <p:cNvPr id="11" name="Connector: Elbow 10">
            <a:extLst>
              <a:ext uri="{FF2B5EF4-FFF2-40B4-BE49-F238E27FC236}">
                <a16:creationId xmlns:a16="http://schemas.microsoft.com/office/drawing/2014/main" id="{1A1955DC-BC73-1AAE-568A-C6A4535002D2}"/>
              </a:ext>
            </a:extLst>
          </p:cNvPr>
          <p:cNvCxnSpPr/>
          <p:nvPr/>
        </p:nvCxnSpPr>
        <p:spPr>
          <a:xfrm>
            <a:off x="6701742" y="5420399"/>
            <a:ext cx="1435261" cy="11771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5" name="Text 1"/>
          <p:cNvSpPr/>
          <p:nvPr/>
        </p:nvSpPr>
        <p:spPr>
          <a:xfrm>
            <a:off x="620968" y="600150"/>
            <a:ext cx="6172200" cy="771525"/>
          </a:xfrm>
          <a:prstGeom prst="rect">
            <a:avLst/>
          </a:prstGeom>
          <a:noFill/>
          <a:ln/>
        </p:spPr>
        <p:txBody>
          <a:bodyPr wrap="none" rtlCol="0" anchor="t"/>
          <a:lstStyle/>
          <a:p>
            <a:pPr marL="0" indent="0">
              <a:lnSpc>
                <a:spcPts val="6075"/>
              </a:lnSpc>
              <a:buNone/>
            </a:pPr>
            <a:r>
              <a:rPr lang="en-US" sz="4000" b="1" dirty="0">
                <a:solidFill>
                  <a:srgbClr val="000000"/>
                </a:solidFill>
                <a:latin typeface="p22-mackinac-pro" pitchFamily="34" charset="0"/>
                <a:ea typeface="p22-mackinac-pro" pitchFamily="34" charset="-122"/>
                <a:cs typeface="p22-mackinac-pro" pitchFamily="34" charset="-120"/>
              </a:rPr>
              <a:t>ROC</a:t>
            </a:r>
            <a:r>
              <a:rPr lang="en-US" sz="4860" b="1" dirty="0">
                <a:solidFill>
                  <a:srgbClr val="000000"/>
                </a:solidFill>
                <a:latin typeface="p22-mackinac-pro" pitchFamily="34" charset="0"/>
                <a:ea typeface="p22-mackinac-pro" pitchFamily="34" charset="-122"/>
                <a:cs typeface="p22-mackinac-pro" pitchFamily="34" charset="-120"/>
              </a:rPr>
              <a:t> </a:t>
            </a:r>
            <a:r>
              <a:rPr lang="en-US" sz="4000" b="1" dirty="0">
                <a:solidFill>
                  <a:srgbClr val="000000"/>
                </a:solidFill>
                <a:latin typeface="p22-mackinac-pro" pitchFamily="34" charset="0"/>
                <a:ea typeface="p22-mackinac-pro" pitchFamily="34" charset="-122"/>
                <a:cs typeface="p22-mackinac-pro" pitchFamily="34" charset="-120"/>
              </a:rPr>
              <a:t>CURVE</a:t>
            </a:r>
            <a:endParaRPr lang="en-US" sz="4000" dirty="0"/>
          </a:p>
        </p:txBody>
      </p:sp>
      <p:sp>
        <p:nvSpPr>
          <p:cNvPr id="6" name="Text 2"/>
          <p:cNvSpPr/>
          <p:nvPr/>
        </p:nvSpPr>
        <p:spPr>
          <a:xfrm>
            <a:off x="458923" y="1971825"/>
            <a:ext cx="7415927" cy="275064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 receiver operating characteristic (ROC) curve is </a:t>
            </a:r>
            <a:r>
              <a:rPr lang="en-US" sz="1944" b="1" dirty="0">
                <a:solidFill>
                  <a:srgbClr val="272525"/>
                </a:solidFill>
                <a:latin typeface="Eudoxus Sans" pitchFamily="34" charset="0"/>
                <a:ea typeface="Eudoxus Sans" pitchFamily="34" charset="-122"/>
                <a:cs typeface="Eudoxus Sans" pitchFamily="34" charset="-120"/>
              </a:rPr>
              <a:t>a graph that shows how well a classification model or diagnostic test performs at different classification thresholds</a:t>
            </a:r>
            <a:r>
              <a:rPr lang="en-US" sz="1944" dirty="0">
                <a:solidFill>
                  <a:srgbClr val="272525"/>
                </a:solidFill>
                <a:latin typeface="Eudoxus Sans" pitchFamily="34" charset="0"/>
                <a:ea typeface="Eudoxus Sans" pitchFamily="34" charset="-122"/>
                <a:cs typeface="Eudoxus Sans" pitchFamily="34" charset="-120"/>
              </a:rPr>
              <a:t>. ROC curves are used in many fields, including medicine, radiology, machine learning, and natural hazards</a:t>
            </a:r>
          </a:p>
          <a:p>
            <a:pPr marL="0" indent="0">
              <a:lnSpc>
                <a:spcPts val="3110"/>
              </a:lnSpc>
              <a:buNone/>
            </a:pPr>
            <a:endParaRPr lang="en-US" sz="1944" dirty="0">
              <a:solidFill>
                <a:srgbClr val="272525"/>
              </a:solidFill>
              <a:latin typeface="Eudoxus Sans" pitchFamily="34" charset="0"/>
              <a:ea typeface="Eudoxus Sans" pitchFamily="34" charset="-122"/>
              <a:cs typeface="Eudoxus Sans" pitchFamily="34" charset="-120"/>
            </a:endParaRPr>
          </a:p>
          <a:p>
            <a:pPr marL="0" indent="0">
              <a:lnSpc>
                <a:spcPts val="3110"/>
              </a:lnSpc>
              <a:buNone/>
            </a:pPr>
            <a:endParaRPr lang="en-US" sz="1944" dirty="0">
              <a:solidFill>
                <a:srgbClr val="272525"/>
              </a:solidFill>
              <a:latin typeface="Eudoxus Sans" pitchFamily="34" charset="0"/>
              <a:ea typeface="Eudoxus Sans" pitchFamily="34" charset="-122"/>
              <a:cs typeface="Eudoxus Sans" pitchFamily="34" charset="-120"/>
            </a:endParaRPr>
          </a:p>
          <a:p>
            <a:pPr marL="0" indent="0">
              <a:lnSpc>
                <a:spcPts val="3110"/>
              </a:lnSpc>
              <a:buNone/>
            </a:pPr>
            <a:endParaRPr lang="en-US" sz="1944" dirty="0">
              <a:solidFill>
                <a:srgbClr val="272525"/>
              </a:solidFill>
              <a:latin typeface="Eudoxus Sans" pitchFamily="34" charset="0"/>
              <a:ea typeface="Eudoxus Sans" pitchFamily="34" charset="-122"/>
              <a:cs typeface="Eudoxus Sans" pitchFamily="34" charset="-120"/>
            </a:endParaRPr>
          </a:p>
          <a:p>
            <a:pPr marL="0" indent="0">
              <a:lnSpc>
                <a:spcPts val="3110"/>
              </a:lnSpc>
              <a:buNone/>
            </a:pPr>
            <a:endParaRPr lang="en-US" sz="1944" dirty="0">
              <a:solidFill>
                <a:srgbClr val="272525"/>
              </a:solidFill>
              <a:latin typeface="Eudoxus Sans" pitchFamily="34" charset="0"/>
              <a:ea typeface="Eudoxus Sans" pitchFamily="34" charset="-122"/>
              <a:cs typeface="Eudoxus Sans" pitchFamily="34" charset="-120"/>
            </a:endParaRPr>
          </a:p>
          <a:p>
            <a:pPr>
              <a:lnSpc>
                <a:spcPts val="3110"/>
              </a:lnSpc>
            </a:pPr>
            <a:r>
              <a:rPr lang="en-US" sz="4000" b="1" dirty="0">
                <a:solidFill>
                  <a:srgbClr val="000000"/>
                </a:solidFill>
                <a:latin typeface="p22-mackinac-pro" pitchFamily="34" charset="0"/>
                <a:ea typeface="p22-mackinac-pro" pitchFamily="34" charset="-122"/>
                <a:cs typeface="p22-mackinac-pro" pitchFamily="34" charset="-120"/>
              </a:rPr>
              <a:t>Precision and Recall Curve</a:t>
            </a:r>
          </a:p>
          <a:p>
            <a:pPr>
              <a:lnSpc>
                <a:spcPts val="3110"/>
              </a:lnSpc>
            </a:pPr>
            <a:r>
              <a:rPr lang="en-US" sz="2000" dirty="0">
                <a:solidFill>
                  <a:srgbClr val="272525"/>
                </a:solidFill>
                <a:latin typeface="Eudoxus Sans" pitchFamily="34" charset="0"/>
                <a:ea typeface="Eudoxus Sans" pitchFamily="34" charset="-122"/>
                <a:cs typeface="Eudoxus Sans" pitchFamily="34" charset="-120"/>
              </a:rPr>
              <a:t>Precision refers to the confidence with which a positive class is predicted as positive, while recall measures how well the model identifies the number of positive class instances from the dataset. Note that the positive class is the class of interest</a:t>
            </a:r>
            <a:endParaRPr lang="en-US" sz="2000" b="1" dirty="0">
              <a:solidFill>
                <a:srgbClr val="000000"/>
              </a:solidFill>
              <a:latin typeface="p22-mackinac-pro" pitchFamily="34" charset="0"/>
              <a:ea typeface="p22-mackinac-pro" pitchFamily="34" charset="-122"/>
              <a:cs typeface="p22-mackinac-pro" pitchFamily="34" charset="-120"/>
            </a:endParaRPr>
          </a:p>
          <a:p>
            <a:pPr>
              <a:lnSpc>
                <a:spcPts val="3110"/>
              </a:lnSpc>
            </a:pPr>
            <a:endParaRPr lang="en-US" sz="2000" dirty="0"/>
          </a:p>
          <a:p>
            <a:pPr marL="0" indent="0">
              <a:lnSpc>
                <a:spcPts val="3110"/>
              </a:lnSpc>
              <a:buNone/>
            </a:pPr>
            <a:endParaRPr lang="en-US" sz="1944" dirty="0">
              <a:solidFill>
                <a:srgbClr val="272525"/>
              </a:solidFill>
              <a:latin typeface="Eudoxus Sans" pitchFamily="34" charset="0"/>
              <a:ea typeface="Eudoxus Sans" pitchFamily="34" charset="-122"/>
              <a:cs typeface="Eudoxus Sans" pitchFamily="34" charset="-120"/>
            </a:endParaRPr>
          </a:p>
          <a:p>
            <a:pPr marL="0" indent="0">
              <a:lnSpc>
                <a:spcPts val="3110"/>
              </a:lnSpc>
              <a:buNone/>
            </a:pPr>
            <a:r>
              <a:rPr lang="en-US" sz="1944" dirty="0"/>
              <a:t>                      </a:t>
            </a:r>
          </a:p>
        </p:txBody>
      </p:sp>
      <p:pic>
        <p:nvPicPr>
          <p:cNvPr id="8" name="Picture 7">
            <a:extLst>
              <a:ext uri="{FF2B5EF4-FFF2-40B4-BE49-F238E27FC236}">
                <a16:creationId xmlns:a16="http://schemas.microsoft.com/office/drawing/2014/main" id="{3355DCC9-C6A2-D02F-3700-384B47C3EE44}"/>
              </a:ext>
            </a:extLst>
          </p:cNvPr>
          <p:cNvPicPr>
            <a:picLocks noChangeAspect="1"/>
          </p:cNvPicPr>
          <p:nvPr/>
        </p:nvPicPr>
        <p:blipFill>
          <a:blip r:embed="rId4">
            <a:alphaModFix amt="85000"/>
            <a:extLst>
              <a:ext uri="{837473B0-CC2E-450A-ABE3-18F120FF3D39}">
                <a1611:picAttrSrcUrl xmlns:a1611="http://schemas.microsoft.com/office/drawing/2016/11/main" r:id="rId5"/>
              </a:ext>
            </a:extLst>
          </a:blip>
          <a:stretch>
            <a:fillRect/>
          </a:stretch>
        </p:blipFill>
        <p:spPr>
          <a:xfrm>
            <a:off x="7837234" y="0"/>
            <a:ext cx="6461256" cy="774263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6480" y="0"/>
            <a:ext cx="14503078" cy="8116610"/>
          </a:xfrm>
          <a:prstGeom prst="rect">
            <a:avLst/>
          </a:prstGeom>
          <a:solidFill>
            <a:srgbClr val="FFFFFF">
              <a:alpha val="75000"/>
            </a:srgbClr>
          </a:solidFill>
          <a:ln/>
        </p:spPr>
        <p:txBody>
          <a:bodyPr/>
          <a:lstStyle/>
          <a:p>
            <a:r>
              <a:rPr lang="en-US" sz="4000" b="1" dirty="0">
                <a:solidFill>
                  <a:srgbClr val="000000"/>
                </a:solidFill>
                <a:latin typeface="p22-mackinac-pro" pitchFamily="34" charset="0"/>
                <a:ea typeface="p22-mackinac-pro" pitchFamily="34" charset="-122"/>
                <a:cs typeface="p22-mackinac-pro" pitchFamily="34" charset="-120"/>
              </a:rPr>
              <a:t>ROC CURVE MODELS:</a:t>
            </a:r>
            <a:endParaRPr lang="en-US" sz="4000" dirty="0"/>
          </a:p>
          <a:p>
            <a:endParaRPr lang="en-IN" dirty="0"/>
          </a:p>
        </p:txBody>
      </p:sp>
      <p:sp>
        <p:nvSpPr>
          <p:cNvPr id="4" name="Text 1"/>
          <p:cNvSpPr/>
          <p:nvPr/>
        </p:nvSpPr>
        <p:spPr>
          <a:xfrm>
            <a:off x="2594967" y="475178"/>
            <a:ext cx="4320540" cy="540068"/>
          </a:xfrm>
          <a:prstGeom prst="rect">
            <a:avLst/>
          </a:prstGeom>
          <a:noFill/>
          <a:ln/>
        </p:spPr>
        <p:txBody>
          <a:bodyPr wrap="none" rtlCol="0" anchor="t"/>
          <a:lstStyle/>
          <a:p>
            <a:pPr marL="0" indent="0">
              <a:lnSpc>
                <a:spcPts val="4253"/>
              </a:lnSpc>
              <a:buNone/>
            </a:pPr>
            <a:endParaRPr lang="en-US" sz="3402" dirty="0"/>
          </a:p>
        </p:txBody>
      </p:sp>
      <p:pic>
        <p:nvPicPr>
          <p:cNvPr id="5" name="Image 1" descr="preencoded.png"/>
          <p:cNvPicPr>
            <a:picLocks noChangeAspect="1"/>
          </p:cNvPicPr>
          <p:nvPr/>
        </p:nvPicPr>
        <p:blipFill>
          <a:blip r:embed="rId4"/>
          <a:stretch>
            <a:fillRect/>
          </a:stretch>
        </p:blipFill>
        <p:spPr>
          <a:xfrm>
            <a:off x="7362381" y="2610326"/>
            <a:ext cx="5797153" cy="4504015"/>
          </a:xfrm>
          <a:prstGeom prst="rect">
            <a:avLst/>
          </a:prstGeom>
        </p:spPr>
      </p:pic>
      <p:sp>
        <p:nvSpPr>
          <p:cNvPr id="6" name="Text 2"/>
          <p:cNvSpPr/>
          <p:nvPr/>
        </p:nvSpPr>
        <p:spPr>
          <a:xfrm>
            <a:off x="2594967" y="6059210"/>
            <a:ext cx="9440347" cy="276582"/>
          </a:xfrm>
          <a:prstGeom prst="rect">
            <a:avLst/>
          </a:prstGeom>
          <a:noFill/>
          <a:ln/>
        </p:spPr>
        <p:txBody>
          <a:bodyPr wrap="none" rtlCol="0" anchor="t"/>
          <a:lstStyle/>
          <a:p>
            <a:pPr marL="0" indent="0">
              <a:lnSpc>
                <a:spcPts val="2177"/>
              </a:lnSpc>
              <a:buNone/>
            </a:pPr>
            <a:endParaRPr lang="en-US" sz="1361" dirty="0"/>
          </a:p>
        </p:txBody>
      </p:sp>
      <p:pic>
        <p:nvPicPr>
          <p:cNvPr id="7" name="Image 2" descr="preencoded.png"/>
          <p:cNvPicPr>
            <a:picLocks noChangeAspect="1"/>
          </p:cNvPicPr>
          <p:nvPr/>
        </p:nvPicPr>
        <p:blipFill>
          <a:blip r:embed="rId5"/>
          <a:stretch>
            <a:fillRect/>
          </a:stretch>
        </p:blipFill>
        <p:spPr>
          <a:xfrm>
            <a:off x="1551889" y="896849"/>
            <a:ext cx="5610752" cy="3987502"/>
          </a:xfrm>
          <a:prstGeom prst="rect">
            <a:avLst/>
          </a:prstGeom>
        </p:spPr>
      </p:pic>
      <p:sp>
        <p:nvSpPr>
          <p:cNvPr id="8" name="Text 3"/>
          <p:cNvSpPr/>
          <p:nvPr/>
        </p:nvSpPr>
        <p:spPr>
          <a:xfrm>
            <a:off x="2594967" y="11228546"/>
            <a:ext cx="9440347" cy="276582"/>
          </a:xfrm>
          <a:prstGeom prst="rect">
            <a:avLst/>
          </a:prstGeom>
          <a:noFill/>
          <a:ln/>
        </p:spPr>
        <p:txBody>
          <a:bodyPr wrap="none" rtlCol="0" anchor="t"/>
          <a:lstStyle/>
          <a:p>
            <a:pPr marL="0" indent="0">
              <a:lnSpc>
                <a:spcPts val="2177"/>
              </a:lnSpc>
              <a:buNone/>
            </a:pPr>
            <a:endParaRPr lang="en-US" sz="1361" dirty="0"/>
          </a:p>
        </p:txBody>
      </p:sp>
      <p:cxnSp>
        <p:nvCxnSpPr>
          <p:cNvPr id="11" name="Connector: Elbow 10">
            <a:extLst>
              <a:ext uri="{FF2B5EF4-FFF2-40B4-BE49-F238E27FC236}">
                <a16:creationId xmlns:a16="http://schemas.microsoft.com/office/drawing/2014/main" id="{9C9680BC-0B86-B08D-E0CD-209398C91036}"/>
              </a:ext>
            </a:extLst>
          </p:cNvPr>
          <p:cNvCxnSpPr/>
          <p:nvPr/>
        </p:nvCxnSpPr>
        <p:spPr>
          <a:xfrm>
            <a:off x="5822066" y="4862333"/>
            <a:ext cx="1540315" cy="7166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6" name="Text 2"/>
          <p:cNvSpPr/>
          <p:nvPr/>
        </p:nvSpPr>
        <p:spPr>
          <a:xfrm>
            <a:off x="604837" y="259199"/>
            <a:ext cx="4430673"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Model Interpretation</a:t>
            </a:r>
            <a:endParaRPr lang="en-US" sz="3402" dirty="0"/>
          </a:p>
        </p:txBody>
      </p:sp>
      <p:sp>
        <p:nvSpPr>
          <p:cNvPr id="7" name="Shape 3"/>
          <p:cNvSpPr/>
          <p:nvPr/>
        </p:nvSpPr>
        <p:spPr>
          <a:xfrm>
            <a:off x="551174" y="1110199"/>
            <a:ext cx="7934325" cy="1840587"/>
          </a:xfrm>
          <a:prstGeom prst="roundRect">
            <a:avLst>
              <a:gd name="adj" fmla="val 3944"/>
            </a:avLst>
          </a:prstGeom>
          <a:solidFill>
            <a:srgbClr val="CCEEFF"/>
          </a:solidFill>
          <a:ln w="7620">
            <a:solidFill>
              <a:srgbClr val="B2D4E5"/>
            </a:solidFill>
            <a:prstDash val="solid"/>
          </a:ln>
        </p:spPr>
        <p:txBody>
          <a:bodyPr/>
          <a:lstStyle/>
          <a:p>
            <a:endParaRPr lang="en-IN" dirty="0"/>
          </a:p>
        </p:txBody>
      </p:sp>
      <p:sp>
        <p:nvSpPr>
          <p:cNvPr id="8" name="Text 4"/>
          <p:cNvSpPr/>
          <p:nvPr/>
        </p:nvSpPr>
        <p:spPr>
          <a:xfrm>
            <a:off x="624244" y="1152406"/>
            <a:ext cx="3206234"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Importance of Interpretability</a:t>
            </a:r>
            <a:endParaRPr lang="en-US" sz="1701" dirty="0"/>
          </a:p>
        </p:txBody>
      </p:sp>
      <p:sp>
        <p:nvSpPr>
          <p:cNvPr id="9" name="Text 5"/>
          <p:cNvSpPr/>
          <p:nvPr/>
        </p:nvSpPr>
        <p:spPr>
          <a:xfrm>
            <a:off x="639484" y="1644342"/>
            <a:ext cx="7573566"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In the context of telecom churn prediction, model interpretability is crucial. By understanding the key factors driving churn, telecom companies can develop more effective retention strategies and tailor their customer engagement efforts to address the specific needs and concerns of their customers.</a:t>
            </a:r>
            <a:endParaRPr lang="en-US" sz="1361" dirty="0"/>
          </a:p>
        </p:txBody>
      </p:sp>
      <p:sp>
        <p:nvSpPr>
          <p:cNvPr id="10" name="Shape 6"/>
          <p:cNvSpPr/>
          <p:nvPr/>
        </p:nvSpPr>
        <p:spPr>
          <a:xfrm>
            <a:off x="459104" y="3194506"/>
            <a:ext cx="7934325" cy="1840587"/>
          </a:xfrm>
          <a:prstGeom prst="roundRect">
            <a:avLst>
              <a:gd name="adj" fmla="val 3944"/>
            </a:avLst>
          </a:prstGeom>
          <a:solidFill>
            <a:srgbClr val="CCEEFF"/>
          </a:solidFill>
          <a:ln w="7620">
            <a:solidFill>
              <a:srgbClr val="B2D4E5"/>
            </a:solidFill>
            <a:prstDash val="solid"/>
          </a:ln>
        </p:spPr>
        <p:txBody>
          <a:bodyPr/>
          <a:lstStyle/>
          <a:p>
            <a:endParaRPr lang="en-IN" dirty="0"/>
          </a:p>
        </p:txBody>
      </p:sp>
      <p:sp>
        <p:nvSpPr>
          <p:cNvPr id="11" name="Text 7"/>
          <p:cNvSpPr/>
          <p:nvPr/>
        </p:nvSpPr>
        <p:spPr>
          <a:xfrm>
            <a:off x="659903" y="3372980"/>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Techniques Used</a:t>
            </a:r>
            <a:endParaRPr lang="en-US" sz="1701" dirty="0"/>
          </a:p>
        </p:txBody>
      </p:sp>
      <p:sp>
        <p:nvSpPr>
          <p:cNvPr id="12" name="Text 8"/>
          <p:cNvSpPr/>
          <p:nvPr/>
        </p:nvSpPr>
        <p:spPr>
          <a:xfrm>
            <a:off x="639484" y="3823275"/>
            <a:ext cx="7573566"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To gain insights into the inner workings of our XGBoost model, we employed various interpretability techniques, such as feature importance analysis and SHAP (Shapley Additive Explanations) values. These methods allowed us to identify the most influential variables in predicting churn, as well as the specific impact of each feature on the model's output.</a:t>
            </a:r>
            <a:endParaRPr lang="en-US" sz="1361" dirty="0"/>
          </a:p>
        </p:txBody>
      </p:sp>
      <p:sp>
        <p:nvSpPr>
          <p:cNvPr id="13" name="Shape 9"/>
          <p:cNvSpPr/>
          <p:nvPr/>
        </p:nvSpPr>
        <p:spPr>
          <a:xfrm>
            <a:off x="454342" y="5521464"/>
            <a:ext cx="7934325" cy="1840587"/>
          </a:xfrm>
          <a:prstGeom prst="roundRect">
            <a:avLst>
              <a:gd name="adj" fmla="val 3944"/>
            </a:avLst>
          </a:prstGeom>
          <a:solidFill>
            <a:srgbClr val="CCEEFF"/>
          </a:solidFill>
          <a:ln w="7620">
            <a:solidFill>
              <a:srgbClr val="B2D4E5"/>
            </a:solidFill>
            <a:prstDash val="solid"/>
          </a:ln>
        </p:spPr>
      </p:sp>
      <p:sp>
        <p:nvSpPr>
          <p:cNvPr id="14" name="Text 10"/>
          <p:cNvSpPr/>
          <p:nvPr/>
        </p:nvSpPr>
        <p:spPr>
          <a:xfrm>
            <a:off x="785217" y="5706457"/>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Key Insights</a:t>
            </a:r>
            <a:endParaRPr lang="en-US" sz="1701" dirty="0"/>
          </a:p>
        </p:txBody>
      </p:sp>
      <p:sp>
        <p:nvSpPr>
          <p:cNvPr id="15" name="Text 11"/>
          <p:cNvSpPr/>
          <p:nvPr/>
        </p:nvSpPr>
        <p:spPr>
          <a:xfrm>
            <a:off x="659903" y="6079182"/>
            <a:ext cx="7573566" cy="1106329"/>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Our analysis revealed that factors such as customer tenure, monthly billing amount, and the number of customer service interactions were among the most significant predictors of churn. This knowledge will enable our clients to develop targeted retention campaigns, focusing on areas that are most likely to reduce churn and improve customer loyalty.</a:t>
            </a:r>
            <a:endParaRPr lang="en-US" sz="1361" dirty="0"/>
          </a:p>
        </p:txBody>
      </p:sp>
      <p:pic>
        <p:nvPicPr>
          <p:cNvPr id="21" name="Picture 20">
            <a:extLst>
              <a:ext uri="{FF2B5EF4-FFF2-40B4-BE49-F238E27FC236}">
                <a16:creationId xmlns:a16="http://schemas.microsoft.com/office/drawing/2014/main" id="{FE68BA92-3A9F-976F-6349-E88A576E1320}"/>
              </a:ext>
            </a:extLst>
          </p:cNvPr>
          <p:cNvPicPr>
            <a:picLocks noChangeAspect="1"/>
          </p:cNvPicPr>
          <p:nvPr/>
        </p:nvPicPr>
        <p:blipFill>
          <a:blip r:embed="rId4">
            <a:alphaModFix amt="85000"/>
            <a:extLst>
              <a:ext uri="{837473B0-CC2E-450A-ABE3-18F120FF3D39}">
                <a1611:picAttrSrcUrl xmlns:a1611="http://schemas.microsoft.com/office/drawing/2016/11/main" r:id="rId5"/>
              </a:ext>
            </a:extLst>
          </a:blip>
          <a:stretch>
            <a:fillRect/>
          </a:stretch>
        </p:blipFill>
        <p:spPr>
          <a:xfrm>
            <a:off x="8719542" y="111169"/>
            <a:ext cx="5676815" cy="786652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911066" y="357961"/>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sp>
        <p:nvSpPr>
          <p:cNvPr id="5" name="Text 2"/>
          <p:cNvSpPr/>
          <p:nvPr/>
        </p:nvSpPr>
        <p:spPr>
          <a:xfrm>
            <a:off x="911066" y="1388626"/>
            <a:ext cx="1213758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 </a:t>
            </a:r>
            <a:r>
              <a:rPr lang="en-US" sz="1750" b="1" dirty="0">
                <a:solidFill>
                  <a:srgbClr val="272525"/>
                </a:solidFill>
                <a:latin typeface="Eudoxus Sans" pitchFamily="34" charset="0"/>
                <a:ea typeface="Eudoxus Sans" pitchFamily="34" charset="-122"/>
                <a:cs typeface="Eudoxus Sans" pitchFamily="34" charset="-120"/>
              </a:rPr>
              <a:t>l1nproved Custo1ner Retention: </a:t>
            </a:r>
            <a:r>
              <a:rPr lang="en-US" sz="1750" dirty="0">
                <a:solidFill>
                  <a:srgbClr val="272525"/>
                </a:solidFill>
                <a:latin typeface="Eudoxus Sans" pitchFamily="34" charset="0"/>
                <a:ea typeface="Eudoxus Sans" pitchFamily="34" charset="-122"/>
                <a:cs typeface="Eudoxus Sans" pitchFamily="34" charset="-120"/>
              </a:rPr>
              <a:t>By accurately predicting which customers are likely to churn, telecom companies can implement targeted strategies to retain valuable customers, ensuring their satisfaction and loyalty.</a:t>
            </a:r>
            <a:endParaRPr lang="en-US" sz="1750" dirty="0"/>
          </a:p>
        </p:txBody>
      </p:sp>
      <p:sp>
        <p:nvSpPr>
          <p:cNvPr id="6" name="Text 3"/>
          <p:cNvSpPr/>
          <p:nvPr/>
        </p:nvSpPr>
        <p:spPr>
          <a:xfrm>
            <a:off x="911066" y="2476917"/>
            <a:ext cx="1213758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t>
            </a:r>
            <a:r>
              <a:rPr lang="en-US" sz="1750" b="1" dirty="0">
                <a:solidFill>
                  <a:srgbClr val="272525"/>
                </a:solidFill>
                <a:latin typeface="Eudoxus Sans" pitchFamily="34" charset="0"/>
                <a:ea typeface="Eudoxus Sans" pitchFamily="34" charset="-122"/>
                <a:cs typeface="Eudoxus Sans" pitchFamily="34" charset="-120"/>
              </a:rPr>
              <a:t>Cost Reduction: </a:t>
            </a:r>
            <a:r>
              <a:rPr lang="en-US" sz="1750" dirty="0">
                <a:solidFill>
                  <a:srgbClr val="272525"/>
                </a:solidFill>
                <a:latin typeface="Eudoxus Sans" pitchFamily="34" charset="0"/>
                <a:ea typeface="Eudoxus Sans" pitchFamily="34" charset="-122"/>
                <a:cs typeface="Eudoxus Sans" pitchFamily="34" charset="-120"/>
              </a:rPr>
              <a:t>Preventing churn is more cost-effective than acquiring new customers. Churn prediction allows for efficient resource allocation and reduces costs associated with customer attrition.</a:t>
            </a:r>
            <a:endParaRPr lang="en-US" sz="1750" dirty="0"/>
          </a:p>
        </p:txBody>
      </p:sp>
      <p:sp>
        <p:nvSpPr>
          <p:cNvPr id="7" name="Text 4"/>
          <p:cNvSpPr/>
          <p:nvPr/>
        </p:nvSpPr>
        <p:spPr>
          <a:xfrm>
            <a:off x="911066" y="3554164"/>
            <a:ext cx="1213758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 </a:t>
            </a:r>
            <a:r>
              <a:rPr lang="en-US" sz="1750" b="1" dirty="0">
                <a:solidFill>
                  <a:srgbClr val="272525"/>
                </a:solidFill>
                <a:latin typeface="Eudoxus Sans" pitchFamily="34" charset="0"/>
                <a:ea typeface="Eudoxus Sans" pitchFamily="34" charset="-122"/>
                <a:cs typeface="Eudoxus Sans" pitchFamily="34" charset="-120"/>
              </a:rPr>
              <a:t>Enhanced Custo1ner Experience: </a:t>
            </a:r>
            <a:r>
              <a:rPr lang="en-US" sz="1750" dirty="0">
                <a:solidFill>
                  <a:srgbClr val="272525"/>
                </a:solidFill>
                <a:latin typeface="Eudoxus Sans" pitchFamily="34" charset="0"/>
                <a:ea typeface="Eudoxus Sans" pitchFamily="34" charset="-122"/>
                <a:cs typeface="Eudoxus Sans" pitchFamily="34" charset="-120"/>
              </a:rPr>
              <a:t>Understanding customer behavior and preferences enables telecom providers to offer personalized experiences, address concerns proactively, and significantly improve overall satisfaction.</a:t>
            </a:r>
            <a:endParaRPr lang="en-US" sz="1750" dirty="0"/>
          </a:p>
        </p:txBody>
      </p:sp>
      <p:sp>
        <p:nvSpPr>
          <p:cNvPr id="8" name="Text 5"/>
          <p:cNvSpPr/>
          <p:nvPr/>
        </p:nvSpPr>
        <p:spPr>
          <a:xfrm>
            <a:off x="911066" y="4545032"/>
            <a:ext cx="1213758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 </a:t>
            </a:r>
            <a:r>
              <a:rPr lang="en-US" sz="1750" b="1" dirty="0">
                <a:solidFill>
                  <a:srgbClr val="272525"/>
                </a:solidFill>
                <a:latin typeface="Eudoxus Sans" pitchFamily="34" charset="0"/>
                <a:ea typeface="Eudoxus Sans" pitchFamily="34" charset="-122"/>
                <a:cs typeface="Eudoxus Sans" pitchFamily="34" charset="-120"/>
              </a:rPr>
              <a:t>Increased Revenue: </a:t>
            </a:r>
            <a:r>
              <a:rPr lang="en-US" sz="1750" dirty="0">
                <a:solidFill>
                  <a:srgbClr val="272525"/>
                </a:solidFill>
                <a:latin typeface="Eudoxus Sans" pitchFamily="34" charset="0"/>
                <a:ea typeface="Eudoxus Sans" pitchFamily="34" charset="-122"/>
                <a:cs typeface="Eudoxus Sans" pitchFamily="34" charset="-120"/>
              </a:rPr>
              <a:t>Retaining existing customers and maximizing their lifetime value leads to steady revenue streams and sustainable business growth.</a:t>
            </a:r>
            <a:endParaRPr lang="en-US" sz="1750" dirty="0"/>
          </a:p>
        </p:txBody>
      </p:sp>
      <p:sp>
        <p:nvSpPr>
          <p:cNvPr id="9" name="Text 6"/>
          <p:cNvSpPr/>
          <p:nvPr/>
        </p:nvSpPr>
        <p:spPr>
          <a:xfrm>
            <a:off x="911066" y="5592126"/>
            <a:ext cx="12820174" cy="1829753"/>
          </a:xfrm>
          <a:prstGeom prst="rect">
            <a:avLst/>
          </a:prstGeom>
          <a:noFill/>
          <a:ln/>
        </p:spPr>
        <p:txBody>
          <a:bodyPr wrap="none" rtlCol="0" anchor="t"/>
          <a:lstStyle/>
          <a:p>
            <a:pPr>
              <a:lnSpc>
                <a:spcPts val="2799"/>
              </a:lnSpc>
            </a:pPr>
            <a:r>
              <a:rPr lang="en-US" sz="1750" dirty="0">
                <a:solidFill>
                  <a:srgbClr val="272525"/>
                </a:solidFill>
                <a:latin typeface="Eudoxus Sans" pitchFamily="34" charset="0"/>
                <a:ea typeface="Eudoxus Sans" pitchFamily="34" charset="-122"/>
                <a:cs typeface="Eudoxus Sans" pitchFamily="34" charset="-120"/>
              </a:rPr>
              <a:t>•</a:t>
            </a:r>
            <a:r>
              <a:rPr lang="en-US" sz="1750" b="1" dirty="0">
                <a:solidFill>
                  <a:srgbClr val="272525"/>
                </a:solidFill>
                <a:latin typeface="Eudoxus Sans" pitchFamily="34" charset="0"/>
                <a:ea typeface="Eudoxus Sans" pitchFamily="34" charset="-122"/>
                <a:cs typeface="Eudoxus Sans" pitchFamily="34" charset="-120"/>
              </a:rPr>
              <a:t>Co1npetitive Advantage: </a:t>
            </a:r>
            <a:r>
              <a:rPr lang="en-US" sz="1750" dirty="0">
                <a:solidFill>
                  <a:srgbClr val="272525"/>
                </a:solidFill>
                <a:latin typeface="Eudoxus Sans" pitchFamily="34" charset="0"/>
                <a:ea typeface="Eudoxus Sans" pitchFamily="34" charset="-122"/>
                <a:cs typeface="Eudoxus Sans" pitchFamily="34" charset="-120"/>
              </a:rPr>
              <a:t>Effective churn prediction and management provide telecom companies with a competitive </a:t>
            </a:r>
          </a:p>
          <a:p>
            <a:pPr>
              <a:lnSpc>
                <a:spcPts val="2799"/>
              </a:lnSpc>
            </a:pPr>
            <a:r>
              <a:rPr lang="en-US" sz="1750" dirty="0">
                <a:solidFill>
                  <a:srgbClr val="272525"/>
                </a:solidFill>
                <a:latin typeface="Eudoxus Sans" pitchFamily="34" charset="0"/>
                <a:ea typeface="Eudoxus Sans" pitchFamily="34" charset="-122"/>
                <a:cs typeface="Eudoxus Sans" pitchFamily="34" charset="-120"/>
              </a:rPr>
              <a:t>edge through superior service, tailored offers, and proactive retention initiatives.</a:t>
            </a:r>
            <a:endParaRPr lang="en-US" sz="1750" dirty="0"/>
          </a:p>
          <a:p>
            <a:pPr marL="0" indent="0">
              <a:lnSpc>
                <a:spcPts val="2799"/>
              </a:lnSpc>
              <a:buNone/>
            </a:pPr>
            <a:endParaRPr lang="en-US" sz="1750" dirty="0"/>
          </a:p>
        </p:txBody>
      </p:sp>
      <p:sp>
        <p:nvSpPr>
          <p:cNvPr id="10" name="Text 7"/>
          <p:cNvSpPr/>
          <p:nvPr/>
        </p:nvSpPr>
        <p:spPr>
          <a:xfrm>
            <a:off x="1048226" y="6283821"/>
            <a:ext cx="12137588" cy="710803"/>
          </a:xfrm>
          <a:prstGeom prst="rect">
            <a:avLst/>
          </a:prstGeom>
          <a:noFill/>
          <a:ln/>
        </p:spPr>
        <p:txBody>
          <a:bodyPr wrap="square" rtlCol="0" anchor="t"/>
          <a:lstStyle/>
          <a:p>
            <a:pPr>
              <a:lnSpc>
                <a:spcPts val="2799"/>
              </a:lnSpc>
            </a:pP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023836" y="2626281"/>
            <a:ext cx="6158754" cy="2649071"/>
          </a:xfrm>
          <a:prstGeom prst="rect">
            <a:avLst/>
          </a:prstGeom>
          <a:solidFill>
            <a:srgbClr val="FFFFFF">
              <a:alpha val="75000"/>
            </a:srgbClr>
          </a:solidFill>
          <a:ln/>
        </p:spPr>
        <p:txBody>
          <a:bodyPr/>
          <a:lstStyle/>
          <a:p>
            <a:pPr algn="ctr"/>
            <a:r>
              <a:rPr lang="en-IN" sz="8800" dirty="0"/>
              <a:t>THANK YOU</a:t>
            </a:r>
          </a:p>
        </p:txBody>
      </p:sp>
      <p:sp>
        <p:nvSpPr>
          <p:cNvPr id="4" name="Text 1"/>
          <p:cNvSpPr/>
          <p:nvPr/>
        </p:nvSpPr>
        <p:spPr>
          <a:xfrm>
            <a:off x="1246346" y="96595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2"/>
          <p:cNvSpPr/>
          <p:nvPr/>
        </p:nvSpPr>
        <p:spPr>
          <a:xfrm>
            <a:off x="1246346" y="2104668"/>
            <a:ext cx="12137588" cy="710803"/>
          </a:xfrm>
          <a:prstGeom prst="rect">
            <a:avLst/>
          </a:prstGeom>
          <a:noFill/>
          <a:ln/>
        </p:spPr>
        <p:txBody>
          <a:bodyPr wrap="square" rtlCol="0" anchor="t"/>
          <a:lstStyle/>
          <a:p>
            <a:pPr marL="0" indent="0">
              <a:lnSpc>
                <a:spcPts val="2799"/>
              </a:lnSpc>
              <a:buNone/>
            </a:pPr>
            <a:endParaRPr lang="en-US" sz="1750" dirty="0"/>
          </a:p>
        </p:txBody>
      </p:sp>
      <p:sp>
        <p:nvSpPr>
          <p:cNvPr id="6" name="Text 3"/>
          <p:cNvSpPr/>
          <p:nvPr/>
        </p:nvSpPr>
        <p:spPr>
          <a:xfrm>
            <a:off x="1246346" y="3065383"/>
            <a:ext cx="12137588" cy="710803"/>
          </a:xfrm>
          <a:prstGeom prst="rect">
            <a:avLst/>
          </a:prstGeom>
          <a:noFill/>
          <a:ln/>
        </p:spPr>
        <p:txBody>
          <a:bodyPr wrap="square" rtlCol="0" anchor="t"/>
          <a:lstStyle/>
          <a:p>
            <a:pPr marL="0" indent="0">
              <a:lnSpc>
                <a:spcPts val="2799"/>
              </a:lnSpc>
              <a:buNone/>
            </a:pPr>
            <a:endParaRPr lang="en-US" sz="1750" dirty="0"/>
          </a:p>
        </p:txBody>
      </p:sp>
      <p:sp>
        <p:nvSpPr>
          <p:cNvPr id="7" name="Text 4"/>
          <p:cNvSpPr/>
          <p:nvPr/>
        </p:nvSpPr>
        <p:spPr>
          <a:xfrm>
            <a:off x="1246346" y="4026098"/>
            <a:ext cx="12137588" cy="710803"/>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1246346" y="4986814"/>
            <a:ext cx="12137588" cy="710803"/>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1246346" y="5947529"/>
            <a:ext cx="12137588" cy="355402"/>
          </a:xfrm>
          <a:prstGeom prst="rect">
            <a:avLst/>
          </a:prstGeom>
          <a:noFill/>
          <a:ln/>
        </p:spPr>
        <p:txBody>
          <a:bodyPr wrap="none" rtlCol="0" anchor="t"/>
          <a:lstStyle/>
          <a:p>
            <a:pPr marL="0" indent="0">
              <a:lnSpc>
                <a:spcPts val="2799"/>
              </a:lnSpc>
              <a:buNone/>
            </a:pPr>
            <a:endParaRPr lang="en-US" sz="1750" dirty="0"/>
          </a:p>
        </p:txBody>
      </p:sp>
      <p:sp>
        <p:nvSpPr>
          <p:cNvPr id="10" name="Text 7"/>
          <p:cNvSpPr/>
          <p:nvPr/>
        </p:nvSpPr>
        <p:spPr>
          <a:xfrm>
            <a:off x="1246346" y="6552843"/>
            <a:ext cx="12137588" cy="710803"/>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89003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60"/>
            </a:avLst>
          </a:prstGeom>
          <a:solidFill>
            <a:srgbClr val="F2F2F2">
              <a:alpha val="85000"/>
            </a:srgbClr>
          </a:solidFill>
          <a:ln/>
        </p:spPr>
      </p:sp>
      <p:sp>
        <p:nvSpPr>
          <p:cNvPr id="6" name="Text 2"/>
          <p:cNvSpPr/>
          <p:nvPr/>
        </p:nvSpPr>
        <p:spPr>
          <a:xfrm>
            <a:off x="864037" y="1360408"/>
            <a:ext cx="698885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Our Mission and Vision</a:t>
            </a:r>
            <a:endParaRPr lang="en-US" sz="4860" dirty="0"/>
          </a:p>
        </p:txBody>
      </p:sp>
      <p:sp>
        <p:nvSpPr>
          <p:cNvPr id="7" name="Shape 3"/>
          <p:cNvSpPr/>
          <p:nvPr/>
        </p:nvSpPr>
        <p:spPr>
          <a:xfrm>
            <a:off x="864037" y="2779871"/>
            <a:ext cx="555427" cy="555427"/>
          </a:xfrm>
          <a:prstGeom prst="roundRect">
            <a:avLst>
              <a:gd name="adj" fmla="val 18669"/>
            </a:avLst>
          </a:prstGeom>
          <a:solidFill>
            <a:srgbClr val="CCEEFF"/>
          </a:solidFill>
          <a:ln w="15240">
            <a:solidFill>
              <a:srgbClr val="B2D4E5"/>
            </a:solidFill>
            <a:prstDash val="solid"/>
          </a:ln>
        </p:spPr>
      </p:sp>
      <p:sp>
        <p:nvSpPr>
          <p:cNvPr id="8" name="Text 4"/>
          <p:cNvSpPr/>
          <p:nvPr/>
        </p:nvSpPr>
        <p:spPr>
          <a:xfrm>
            <a:off x="1066562" y="2872383"/>
            <a:ext cx="150376" cy="370284"/>
          </a:xfrm>
          <a:prstGeom prst="rect">
            <a:avLst/>
          </a:prstGeom>
          <a:noFill/>
          <a:ln/>
        </p:spPr>
        <p:txBody>
          <a:bodyPr wrap="none" rtlCol="0" anchor="t"/>
          <a:lstStyle/>
          <a:p>
            <a:pPr marL="0" indent="0" algn="ctr">
              <a:lnSpc>
                <a:spcPts val="2916"/>
              </a:lnSpc>
              <a:buNone/>
            </a:pPr>
            <a:r>
              <a:rPr lang="en-US" sz="2916" b="1" dirty="0">
                <a:solidFill>
                  <a:srgbClr val="272525"/>
                </a:solidFill>
                <a:latin typeface="p22-mackinac-pro" pitchFamily="34" charset="0"/>
                <a:ea typeface="p22-mackinac-pro" pitchFamily="34" charset="-122"/>
                <a:cs typeface="p22-mackinac-pro" pitchFamily="34" charset="-120"/>
              </a:rPr>
              <a:t>1</a:t>
            </a:r>
            <a:endParaRPr lang="en-US" sz="2916" dirty="0"/>
          </a:p>
        </p:txBody>
      </p:sp>
      <p:sp>
        <p:nvSpPr>
          <p:cNvPr id="9" name="Text 5"/>
          <p:cNvSpPr/>
          <p:nvPr/>
        </p:nvSpPr>
        <p:spPr>
          <a:xfrm>
            <a:off x="1666280" y="2779871"/>
            <a:ext cx="3086100" cy="385763"/>
          </a:xfrm>
          <a:prstGeom prst="rect">
            <a:avLst/>
          </a:prstGeom>
          <a:noFill/>
          <a:ln/>
        </p:spPr>
        <p:txBody>
          <a:bodyPr wrap="none" rtlCol="0" anchor="t"/>
          <a:lstStyle/>
          <a:p>
            <a:pPr marL="0" indent="0">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Mission Statement</a:t>
            </a:r>
            <a:endParaRPr lang="en-US" sz="2430" dirty="0"/>
          </a:p>
        </p:txBody>
      </p:sp>
      <p:sp>
        <p:nvSpPr>
          <p:cNvPr id="10" name="Text 6"/>
          <p:cNvSpPr/>
          <p:nvPr/>
        </p:nvSpPr>
        <p:spPr>
          <a:xfrm>
            <a:off x="1666280" y="3313748"/>
            <a:ext cx="5525572"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Our mission is to empower telecommunication companies with predictive analytics, enabling them to identify and retain customers at risk of churn, thereby improving customer satisfaction, reducing operational costs, and driving long-term business growth.</a:t>
            </a:r>
            <a:endParaRPr lang="en-US" sz="1944" dirty="0"/>
          </a:p>
        </p:txBody>
      </p:sp>
      <p:sp>
        <p:nvSpPr>
          <p:cNvPr id="11" name="Shape 7"/>
          <p:cNvSpPr/>
          <p:nvPr/>
        </p:nvSpPr>
        <p:spPr>
          <a:xfrm>
            <a:off x="7438668" y="2779871"/>
            <a:ext cx="555427" cy="555427"/>
          </a:xfrm>
          <a:prstGeom prst="roundRect">
            <a:avLst>
              <a:gd name="adj" fmla="val 18669"/>
            </a:avLst>
          </a:prstGeom>
          <a:solidFill>
            <a:srgbClr val="CCEEFF"/>
          </a:solidFill>
          <a:ln w="15240">
            <a:solidFill>
              <a:srgbClr val="B2D4E5"/>
            </a:solidFill>
            <a:prstDash val="solid"/>
          </a:ln>
        </p:spPr>
      </p:sp>
      <p:sp>
        <p:nvSpPr>
          <p:cNvPr id="12" name="Text 8"/>
          <p:cNvSpPr/>
          <p:nvPr/>
        </p:nvSpPr>
        <p:spPr>
          <a:xfrm>
            <a:off x="7608570" y="2872383"/>
            <a:ext cx="215622" cy="370284"/>
          </a:xfrm>
          <a:prstGeom prst="rect">
            <a:avLst/>
          </a:prstGeom>
          <a:noFill/>
          <a:ln/>
        </p:spPr>
        <p:txBody>
          <a:bodyPr wrap="none" rtlCol="0" anchor="t"/>
          <a:lstStyle/>
          <a:p>
            <a:pPr marL="0" indent="0" algn="ctr">
              <a:lnSpc>
                <a:spcPts val="2916"/>
              </a:lnSpc>
              <a:buNone/>
            </a:pPr>
            <a:r>
              <a:rPr lang="en-US" sz="2916" b="1" dirty="0">
                <a:solidFill>
                  <a:srgbClr val="272525"/>
                </a:solidFill>
                <a:latin typeface="p22-mackinac-pro" pitchFamily="34" charset="0"/>
                <a:ea typeface="p22-mackinac-pro" pitchFamily="34" charset="-122"/>
                <a:cs typeface="p22-mackinac-pro" pitchFamily="34" charset="-120"/>
              </a:rPr>
              <a:t>2</a:t>
            </a:r>
            <a:endParaRPr lang="en-US" sz="2916" dirty="0"/>
          </a:p>
        </p:txBody>
      </p:sp>
      <p:sp>
        <p:nvSpPr>
          <p:cNvPr id="13" name="Text 9"/>
          <p:cNvSpPr/>
          <p:nvPr/>
        </p:nvSpPr>
        <p:spPr>
          <a:xfrm>
            <a:off x="8240911" y="2779871"/>
            <a:ext cx="3086100" cy="385763"/>
          </a:xfrm>
          <a:prstGeom prst="rect">
            <a:avLst/>
          </a:prstGeom>
          <a:noFill/>
          <a:ln/>
        </p:spPr>
        <p:txBody>
          <a:bodyPr wrap="none" rtlCol="0" anchor="t"/>
          <a:lstStyle/>
          <a:p>
            <a:pPr marL="0" indent="0">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Vision Statement</a:t>
            </a:r>
            <a:endParaRPr lang="en-US" sz="2430" dirty="0"/>
          </a:p>
        </p:txBody>
      </p:sp>
      <p:sp>
        <p:nvSpPr>
          <p:cNvPr id="14" name="Text 10"/>
          <p:cNvSpPr/>
          <p:nvPr/>
        </p:nvSpPr>
        <p:spPr>
          <a:xfrm>
            <a:off x="8240911" y="3313748"/>
            <a:ext cx="5525572" cy="3555444"/>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Our long-term vision is to become the industry standard in telecom churn prediction, revolutionizing the way telecommunications companies approach customer retention and loyalty. By leveraging advanced machine learning techniques, we aim to help our clients achieve sustainable competitive advantages and thrive in an increasingly competitive market.</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2207657"/>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Our Goals</a:t>
            </a:r>
            <a:endParaRPr lang="en-US" sz="4860" dirty="0"/>
          </a:p>
        </p:txBody>
      </p:sp>
      <p:sp>
        <p:nvSpPr>
          <p:cNvPr id="5" name="Text 2"/>
          <p:cNvSpPr/>
          <p:nvPr/>
        </p:nvSpPr>
        <p:spPr>
          <a:xfrm>
            <a:off x="864037" y="3596283"/>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Increase Customer Retention:</a:t>
            </a:r>
            <a:endParaRPr lang="en-US" sz="2430" dirty="0"/>
          </a:p>
        </p:txBody>
      </p:sp>
      <p:sp>
        <p:nvSpPr>
          <p:cNvPr id="6" name="Text 3"/>
          <p:cNvSpPr/>
          <p:nvPr/>
        </p:nvSpPr>
        <p:spPr>
          <a:xfrm>
            <a:off x="864037" y="4614624"/>
            <a:ext cx="3898821" cy="118514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Identify at-risk customers and implement strategies to retain them.</a:t>
            </a:r>
            <a:endParaRPr lang="en-US" sz="1944" dirty="0"/>
          </a:p>
        </p:txBody>
      </p:sp>
      <p:sp>
        <p:nvSpPr>
          <p:cNvPr id="7" name="Text 4"/>
          <p:cNvSpPr/>
          <p:nvPr/>
        </p:nvSpPr>
        <p:spPr>
          <a:xfrm>
            <a:off x="5372695" y="3596283"/>
            <a:ext cx="3321368"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Reduce Revenue Loss:</a:t>
            </a:r>
            <a:endParaRPr lang="en-US" sz="2430" dirty="0"/>
          </a:p>
        </p:txBody>
      </p:sp>
      <p:sp>
        <p:nvSpPr>
          <p:cNvPr id="8" name="Text 5"/>
          <p:cNvSpPr/>
          <p:nvPr/>
        </p:nvSpPr>
        <p:spPr>
          <a:xfrm>
            <a:off x="5372695" y="4228862"/>
            <a:ext cx="3900130"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Minimize financial losses by preventing customer churn</a:t>
            </a:r>
            <a:endParaRPr lang="en-US" sz="1944" dirty="0"/>
          </a:p>
        </p:txBody>
      </p:sp>
      <p:sp>
        <p:nvSpPr>
          <p:cNvPr id="9" name="Text 6"/>
          <p:cNvSpPr/>
          <p:nvPr/>
        </p:nvSpPr>
        <p:spPr>
          <a:xfrm>
            <a:off x="9882664" y="3571637"/>
            <a:ext cx="3898821" cy="395049"/>
          </a:xfrm>
          <a:prstGeom prst="rect">
            <a:avLst/>
          </a:prstGeom>
          <a:noFill/>
          <a:ln/>
        </p:spPr>
        <p:txBody>
          <a:bodyPr wrap="none" rtlCol="0" anchor="t"/>
          <a:lstStyle/>
          <a:p>
            <a:pPr marL="0" indent="0">
              <a:lnSpc>
                <a:spcPts val="3110"/>
              </a:lnSpc>
              <a:buNone/>
            </a:pPr>
            <a:r>
              <a:rPr lang="en-US" sz="1944" b="1" dirty="0">
                <a:solidFill>
                  <a:srgbClr val="272525"/>
                </a:solidFill>
                <a:latin typeface="Eudoxus Sans" pitchFamily="34" charset="0"/>
                <a:ea typeface="Eudoxus Sans" pitchFamily="34" charset="-122"/>
                <a:cs typeface="Eudoxus Sans" pitchFamily="34" charset="-120"/>
              </a:rPr>
              <a:t>Enhance Customer Satisfaction:</a:t>
            </a:r>
            <a:endParaRPr lang="en-US" sz="1944" dirty="0"/>
          </a:p>
        </p:txBody>
      </p:sp>
      <p:sp>
        <p:nvSpPr>
          <p:cNvPr id="10" name="Text 7"/>
          <p:cNvSpPr/>
          <p:nvPr/>
        </p:nvSpPr>
        <p:spPr>
          <a:xfrm>
            <a:off x="9882664" y="4188857"/>
            <a:ext cx="3898821" cy="118514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Address customer issues proactively to improve overall satisfaction.</a:t>
            </a:r>
            <a:endParaRPr lang="en-US" sz="1944" dirty="0"/>
          </a:p>
        </p:txBody>
      </p:sp>
      <p:pic>
        <p:nvPicPr>
          <p:cNvPr id="13" name="Picture 12">
            <a:extLst>
              <a:ext uri="{FF2B5EF4-FFF2-40B4-BE49-F238E27FC236}">
                <a16:creationId xmlns:a16="http://schemas.microsoft.com/office/drawing/2014/main" id="{B32B93E4-E818-BE0C-B239-57811EBAA89C}"/>
              </a:ext>
            </a:extLst>
          </p:cNvPr>
          <p:cNvPicPr>
            <a:picLocks noChangeAspect="1"/>
          </p:cNvPicPr>
          <p:nvPr/>
        </p:nvPicPr>
        <p:blipFill>
          <a:blip r:embed="rId4">
            <a:alphaModFix amt="20000"/>
            <a:extLst>
              <a:ext uri="{837473B0-CC2E-450A-ABE3-18F120FF3D39}">
                <a1611:picAttrSrcUrl xmlns:a1611="http://schemas.microsoft.com/office/drawing/2016/11/main" r:id="rId5"/>
              </a:ext>
            </a:extLst>
          </a:blip>
          <a:stretch>
            <a:fillRect/>
          </a:stretch>
        </p:blipFill>
        <p:spPr>
          <a:xfrm>
            <a:off x="2813050" y="146050"/>
            <a:ext cx="9004300" cy="7937500"/>
          </a:xfrm>
          <a:prstGeom prst="rect">
            <a:avLst/>
          </a:prstGeom>
        </p:spPr>
      </p:pic>
      <p:sp>
        <p:nvSpPr>
          <p:cNvPr id="14" name="TextBox 13">
            <a:extLst>
              <a:ext uri="{FF2B5EF4-FFF2-40B4-BE49-F238E27FC236}">
                <a16:creationId xmlns:a16="http://schemas.microsoft.com/office/drawing/2014/main" id="{C821D87D-1D65-38BF-0F11-21F104719A6F}"/>
              </a:ext>
            </a:extLst>
          </p:cNvPr>
          <p:cNvSpPr txBox="1"/>
          <p:nvPr/>
        </p:nvSpPr>
        <p:spPr>
          <a:xfrm>
            <a:off x="2813050" y="8083550"/>
            <a:ext cx="9004300" cy="230832"/>
          </a:xfrm>
          <a:prstGeom prst="rect">
            <a:avLst/>
          </a:prstGeom>
          <a:noFill/>
        </p:spPr>
        <p:txBody>
          <a:bodyPr wrap="square" rtlCol="0">
            <a:spAutoFit/>
          </a:bodyPr>
          <a:lstStyle/>
          <a:p>
            <a:r>
              <a:rPr lang="en-IN" sz="900">
                <a:hlinkClick r:id="rId5" tooltip="http://www.wrongkindofgreen.org/2015/12/09/celebrity-activists-change-everything-un-forum-to-adopt-the-2030-agenda-for-sustainable-development/"/>
              </a:rPr>
              <a:t>This Photo</a:t>
            </a:r>
            <a:r>
              <a:rPr lang="en-IN" sz="900"/>
              <a:t> by Unknown Author is licensed under </a:t>
            </a:r>
            <a:r>
              <a:rPr lang="en-IN" sz="900">
                <a:hlinkClick r:id="rId6" tooltip="https://creativecommons.org/licenses/by-nc-nd/3.0/"/>
              </a:rPr>
              <a:t>CC BY-NC-ND</a:t>
            </a:r>
            <a:endParaRPr lang="en-IN"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183598" y="133816"/>
            <a:ext cx="5362632" cy="8004344"/>
          </a:xfrm>
          <a:prstGeom prst="rect">
            <a:avLst/>
          </a:prstGeom>
        </p:spPr>
      </p:pic>
      <p:sp>
        <p:nvSpPr>
          <p:cNvPr id="6" name="Text 1"/>
          <p:cNvSpPr/>
          <p:nvPr/>
        </p:nvSpPr>
        <p:spPr>
          <a:xfrm>
            <a:off x="6350437" y="757476"/>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Our Milestones</a:t>
            </a:r>
            <a:endParaRPr lang="en-US" sz="4860" dirty="0"/>
          </a:p>
        </p:txBody>
      </p:sp>
      <p:sp>
        <p:nvSpPr>
          <p:cNvPr id="7" name="Shape 2"/>
          <p:cNvSpPr/>
          <p:nvPr/>
        </p:nvSpPr>
        <p:spPr>
          <a:xfrm>
            <a:off x="6705362" y="1899285"/>
            <a:ext cx="30837" cy="5572720"/>
          </a:xfrm>
          <a:prstGeom prst="roundRect">
            <a:avLst>
              <a:gd name="adj" fmla="val 336262"/>
            </a:avLst>
          </a:prstGeom>
          <a:solidFill>
            <a:srgbClr val="B2D4E5"/>
          </a:solidFill>
          <a:ln/>
        </p:spPr>
      </p:sp>
      <p:sp>
        <p:nvSpPr>
          <p:cNvPr id="8" name="Shape 3"/>
          <p:cNvSpPr/>
          <p:nvPr/>
        </p:nvSpPr>
        <p:spPr>
          <a:xfrm>
            <a:off x="6998434" y="2439174"/>
            <a:ext cx="864037" cy="30837"/>
          </a:xfrm>
          <a:prstGeom prst="roundRect">
            <a:avLst>
              <a:gd name="adj" fmla="val 336262"/>
            </a:avLst>
          </a:prstGeom>
          <a:solidFill>
            <a:srgbClr val="B2D4E5"/>
          </a:solidFill>
          <a:ln/>
        </p:spPr>
      </p:sp>
      <p:sp>
        <p:nvSpPr>
          <p:cNvPr id="9" name="Shape 4"/>
          <p:cNvSpPr/>
          <p:nvPr/>
        </p:nvSpPr>
        <p:spPr>
          <a:xfrm>
            <a:off x="6443008" y="2176939"/>
            <a:ext cx="555427" cy="555427"/>
          </a:xfrm>
          <a:prstGeom prst="roundRect">
            <a:avLst>
              <a:gd name="adj" fmla="val 18669"/>
            </a:avLst>
          </a:prstGeom>
          <a:solidFill>
            <a:srgbClr val="CCEEFF"/>
          </a:solidFill>
          <a:ln w="15240">
            <a:solidFill>
              <a:srgbClr val="B2D4E5"/>
            </a:solidFill>
            <a:prstDash val="solid"/>
          </a:ln>
        </p:spPr>
      </p:sp>
      <p:sp>
        <p:nvSpPr>
          <p:cNvPr id="10" name="Text 5"/>
          <p:cNvSpPr/>
          <p:nvPr/>
        </p:nvSpPr>
        <p:spPr>
          <a:xfrm>
            <a:off x="6645533" y="2269450"/>
            <a:ext cx="150376" cy="370284"/>
          </a:xfrm>
          <a:prstGeom prst="rect">
            <a:avLst/>
          </a:prstGeom>
          <a:noFill/>
          <a:ln/>
        </p:spPr>
        <p:txBody>
          <a:bodyPr wrap="none" rtlCol="0" anchor="t"/>
          <a:lstStyle/>
          <a:p>
            <a:pPr marL="0" indent="0" algn="ctr">
              <a:lnSpc>
                <a:spcPts val="2916"/>
              </a:lnSpc>
              <a:buNone/>
            </a:pPr>
            <a:r>
              <a:rPr lang="en-US" sz="2916" b="1" dirty="0">
                <a:solidFill>
                  <a:srgbClr val="272525"/>
                </a:solidFill>
                <a:latin typeface="p22-mackinac-pro" pitchFamily="34" charset="0"/>
                <a:ea typeface="p22-mackinac-pro" pitchFamily="34" charset="-122"/>
                <a:cs typeface="p22-mackinac-pro" pitchFamily="34" charset="-120"/>
              </a:rPr>
              <a:t>1</a:t>
            </a:r>
            <a:endParaRPr lang="en-US" sz="2916" dirty="0"/>
          </a:p>
        </p:txBody>
      </p:sp>
      <p:sp>
        <p:nvSpPr>
          <p:cNvPr id="11" name="Text 6"/>
          <p:cNvSpPr/>
          <p:nvPr/>
        </p:nvSpPr>
        <p:spPr>
          <a:xfrm>
            <a:off x="8078510" y="2146102"/>
            <a:ext cx="5687854" cy="771525"/>
          </a:xfrm>
          <a:prstGeom prst="rect">
            <a:avLst/>
          </a:prstGeom>
          <a:noFill/>
          <a:ln/>
        </p:spPr>
        <p:txBody>
          <a:bodyPr wrap="square" rtlCol="0" anchor="t"/>
          <a:lstStyle/>
          <a:p>
            <a:pPr marL="0" indent="0" algn="l">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Data gathering &amp; understanding the dataset.</a:t>
            </a:r>
            <a:endParaRPr lang="en-US" sz="2430" dirty="0"/>
          </a:p>
        </p:txBody>
      </p:sp>
      <p:sp>
        <p:nvSpPr>
          <p:cNvPr id="12" name="Shape 7"/>
          <p:cNvSpPr/>
          <p:nvPr/>
        </p:nvSpPr>
        <p:spPr>
          <a:xfrm>
            <a:off x="6998434" y="3951149"/>
            <a:ext cx="864037" cy="30837"/>
          </a:xfrm>
          <a:prstGeom prst="roundRect">
            <a:avLst>
              <a:gd name="adj" fmla="val 336262"/>
            </a:avLst>
          </a:prstGeom>
          <a:solidFill>
            <a:srgbClr val="B2D4E5"/>
          </a:solidFill>
          <a:ln/>
        </p:spPr>
      </p:sp>
      <p:sp>
        <p:nvSpPr>
          <p:cNvPr id="13" name="Shape 8"/>
          <p:cNvSpPr/>
          <p:nvPr/>
        </p:nvSpPr>
        <p:spPr>
          <a:xfrm>
            <a:off x="6443008" y="3688913"/>
            <a:ext cx="555427" cy="555427"/>
          </a:xfrm>
          <a:prstGeom prst="roundRect">
            <a:avLst>
              <a:gd name="adj" fmla="val 18669"/>
            </a:avLst>
          </a:prstGeom>
          <a:solidFill>
            <a:srgbClr val="CCEEFF"/>
          </a:solidFill>
          <a:ln w="15240">
            <a:solidFill>
              <a:srgbClr val="B2D4E5"/>
            </a:solidFill>
            <a:prstDash val="solid"/>
          </a:ln>
        </p:spPr>
      </p:sp>
      <p:sp>
        <p:nvSpPr>
          <p:cNvPr id="14" name="Text 9"/>
          <p:cNvSpPr/>
          <p:nvPr/>
        </p:nvSpPr>
        <p:spPr>
          <a:xfrm>
            <a:off x="6612910" y="3781425"/>
            <a:ext cx="215622" cy="370284"/>
          </a:xfrm>
          <a:prstGeom prst="rect">
            <a:avLst/>
          </a:prstGeom>
          <a:noFill/>
          <a:ln/>
        </p:spPr>
        <p:txBody>
          <a:bodyPr wrap="none" rtlCol="0" anchor="t"/>
          <a:lstStyle/>
          <a:p>
            <a:pPr marL="0" indent="0" algn="ctr">
              <a:lnSpc>
                <a:spcPts val="2916"/>
              </a:lnSpc>
              <a:buNone/>
            </a:pPr>
            <a:r>
              <a:rPr lang="en-US" sz="2916" b="1" dirty="0">
                <a:solidFill>
                  <a:srgbClr val="272525"/>
                </a:solidFill>
                <a:latin typeface="p22-mackinac-pro" pitchFamily="34" charset="0"/>
                <a:ea typeface="p22-mackinac-pro" pitchFamily="34" charset="-122"/>
                <a:cs typeface="p22-mackinac-pro" pitchFamily="34" charset="-120"/>
              </a:rPr>
              <a:t>2</a:t>
            </a:r>
            <a:endParaRPr lang="en-US" sz="2916" dirty="0"/>
          </a:p>
        </p:txBody>
      </p:sp>
      <p:sp>
        <p:nvSpPr>
          <p:cNvPr id="15" name="Text 10"/>
          <p:cNvSpPr/>
          <p:nvPr/>
        </p:nvSpPr>
        <p:spPr>
          <a:xfrm>
            <a:off x="8078510" y="3658076"/>
            <a:ext cx="4802624" cy="385763"/>
          </a:xfrm>
          <a:prstGeom prst="rect">
            <a:avLst/>
          </a:prstGeom>
          <a:noFill/>
          <a:ln/>
        </p:spPr>
        <p:txBody>
          <a:bodyPr wrap="none" rtlCol="0" anchor="t"/>
          <a:lstStyle/>
          <a:p>
            <a:pPr marL="0" indent="0" algn="l">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Data Collection &amp; Preprocessing</a:t>
            </a:r>
            <a:endParaRPr lang="en-US" sz="2430" dirty="0"/>
          </a:p>
        </p:txBody>
      </p:sp>
      <p:sp>
        <p:nvSpPr>
          <p:cNvPr id="16" name="Shape 11"/>
          <p:cNvSpPr/>
          <p:nvPr/>
        </p:nvSpPr>
        <p:spPr>
          <a:xfrm>
            <a:off x="6998434" y="5077361"/>
            <a:ext cx="864037" cy="30837"/>
          </a:xfrm>
          <a:prstGeom prst="roundRect">
            <a:avLst>
              <a:gd name="adj" fmla="val 336262"/>
            </a:avLst>
          </a:prstGeom>
          <a:solidFill>
            <a:srgbClr val="B2D4E5"/>
          </a:solidFill>
          <a:ln/>
        </p:spPr>
      </p:sp>
      <p:sp>
        <p:nvSpPr>
          <p:cNvPr id="17" name="Shape 12"/>
          <p:cNvSpPr/>
          <p:nvPr/>
        </p:nvSpPr>
        <p:spPr>
          <a:xfrm>
            <a:off x="6443008" y="4815126"/>
            <a:ext cx="555427" cy="555427"/>
          </a:xfrm>
          <a:prstGeom prst="roundRect">
            <a:avLst>
              <a:gd name="adj" fmla="val 18669"/>
            </a:avLst>
          </a:prstGeom>
          <a:solidFill>
            <a:srgbClr val="CCEEFF"/>
          </a:solidFill>
          <a:ln w="15240">
            <a:solidFill>
              <a:srgbClr val="B2D4E5"/>
            </a:solidFill>
            <a:prstDash val="solid"/>
          </a:ln>
        </p:spPr>
      </p:sp>
      <p:sp>
        <p:nvSpPr>
          <p:cNvPr id="18" name="Text 13"/>
          <p:cNvSpPr/>
          <p:nvPr/>
        </p:nvSpPr>
        <p:spPr>
          <a:xfrm>
            <a:off x="6609814" y="4907637"/>
            <a:ext cx="221813" cy="370284"/>
          </a:xfrm>
          <a:prstGeom prst="rect">
            <a:avLst/>
          </a:prstGeom>
          <a:noFill/>
          <a:ln/>
        </p:spPr>
        <p:txBody>
          <a:bodyPr wrap="none" rtlCol="0" anchor="t"/>
          <a:lstStyle/>
          <a:p>
            <a:pPr marL="0" indent="0" algn="ctr">
              <a:lnSpc>
                <a:spcPts val="2916"/>
              </a:lnSpc>
              <a:buNone/>
            </a:pPr>
            <a:r>
              <a:rPr lang="en-US" sz="2916" b="1" dirty="0">
                <a:solidFill>
                  <a:srgbClr val="272525"/>
                </a:solidFill>
                <a:latin typeface="p22-mackinac-pro" pitchFamily="34" charset="0"/>
                <a:ea typeface="p22-mackinac-pro" pitchFamily="34" charset="-122"/>
                <a:cs typeface="p22-mackinac-pro" pitchFamily="34" charset="-120"/>
              </a:rPr>
              <a:t>3</a:t>
            </a:r>
            <a:endParaRPr lang="en-US" sz="2916" dirty="0"/>
          </a:p>
        </p:txBody>
      </p:sp>
      <p:sp>
        <p:nvSpPr>
          <p:cNvPr id="19" name="Text 14"/>
          <p:cNvSpPr/>
          <p:nvPr/>
        </p:nvSpPr>
        <p:spPr>
          <a:xfrm>
            <a:off x="8078510" y="4784288"/>
            <a:ext cx="5151001" cy="385763"/>
          </a:xfrm>
          <a:prstGeom prst="rect">
            <a:avLst/>
          </a:prstGeom>
          <a:noFill/>
          <a:ln/>
        </p:spPr>
        <p:txBody>
          <a:bodyPr wrap="none" rtlCol="0" anchor="t"/>
          <a:lstStyle/>
          <a:p>
            <a:pPr marL="0" indent="0" algn="l">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Machine Learning Inodel building.</a:t>
            </a:r>
            <a:endParaRPr lang="en-US" sz="2430" dirty="0"/>
          </a:p>
        </p:txBody>
      </p:sp>
      <p:sp>
        <p:nvSpPr>
          <p:cNvPr id="20" name="Shape 15"/>
          <p:cNvSpPr/>
          <p:nvPr/>
        </p:nvSpPr>
        <p:spPr>
          <a:xfrm>
            <a:off x="6998434" y="6203573"/>
            <a:ext cx="864037" cy="30837"/>
          </a:xfrm>
          <a:prstGeom prst="roundRect">
            <a:avLst>
              <a:gd name="adj" fmla="val 336262"/>
            </a:avLst>
          </a:prstGeom>
          <a:solidFill>
            <a:srgbClr val="B2D4E5"/>
          </a:solidFill>
          <a:ln/>
        </p:spPr>
      </p:sp>
      <p:sp>
        <p:nvSpPr>
          <p:cNvPr id="21" name="Shape 16"/>
          <p:cNvSpPr/>
          <p:nvPr/>
        </p:nvSpPr>
        <p:spPr>
          <a:xfrm>
            <a:off x="6443008" y="5941338"/>
            <a:ext cx="555427" cy="555427"/>
          </a:xfrm>
          <a:prstGeom prst="roundRect">
            <a:avLst>
              <a:gd name="adj" fmla="val 18669"/>
            </a:avLst>
          </a:prstGeom>
          <a:solidFill>
            <a:srgbClr val="CCEEFF"/>
          </a:solidFill>
          <a:ln w="15240">
            <a:solidFill>
              <a:srgbClr val="B2D4E5"/>
            </a:solidFill>
            <a:prstDash val="solid"/>
          </a:ln>
        </p:spPr>
      </p:sp>
      <p:sp>
        <p:nvSpPr>
          <p:cNvPr id="22" name="Text 17"/>
          <p:cNvSpPr/>
          <p:nvPr/>
        </p:nvSpPr>
        <p:spPr>
          <a:xfrm>
            <a:off x="6603980" y="6033849"/>
            <a:ext cx="233362" cy="370284"/>
          </a:xfrm>
          <a:prstGeom prst="rect">
            <a:avLst/>
          </a:prstGeom>
          <a:noFill/>
          <a:ln/>
        </p:spPr>
        <p:txBody>
          <a:bodyPr wrap="none" rtlCol="0" anchor="t"/>
          <a:lstStyle/>
          <a:p>
            <a:pPr marL="0" indent="0" algn="ctr">
              <a:lnSpc>
                <a:spcPts val="2916"/>
              </a:lnSpc>
              <a:buNone/>
            </a:pPr>
            <a:r>
              <a:rPr lang="en-US" sz="2916" b="1" dirty="0">
                <a:solidFill>
                  <a:srgbClr val="272525"/>
                </a:solidFill>
                <a:latin typeface="p22-mackinac-pro" pitchFamily="34" charset="0"/>
                <a:ea typeface="p22-mackinac-pro" pitchFamily="34" charset="-122"/>
                <a:cs typeface="p22-mackinac-pro" pitchFamily="34" charset="-120"/>
              </a:rPr>
              <a:t>4</a:t>
            </a:r>
            <a:endParaRPr lang="en-US" sz="2916" dirty="0"/>
          </a:p>
        </p:txBody>
      </p:sp>
      <p:sp>
        <p:nvSpPr>
          <p:cNvPr id="23" name="Text 18"/>
          <p:cNvSpPr/>
          <p:nvPr/>
        </p:nvSpPr>
        <p:spPr>
          <a:xfrm>
            <a:off x="8078510" y="5910501"/>
            <a:ext cx="5687854" cy="771525"/>
          </a:xfrm>
          <a:prstGeom prst="rect">
            <a:avLst/>
          </a:prstGeom>
          <a:noFill/>
          <a:ln/>
        </p:spPr>
        <p:txBody>
          <a:bodyPr wrap="square" rtlCol="0" anchor="t"/>
          <a:lstStyle/>
          <a:p>
            <a:pPr marL="0" indent="0" algn="l">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Hyperparaineter Tuning, SVM &amp; Confusion Matrix</a:t>
            </a:r>
            <a:endParaRPr lang="en-US" sz="2430" dirty="0"/>
          </a:p>
        </p:txBody>
      </p:sp>
      <p:sp>
        <p:nvSpPr>
          <p:cNvPr id="24" name="Text 19"/>
          <p:cNvSpPr/>
          <p:nvPr/>
        </p:nvSpPr>
        <p:spPr>
          <a:xfrm>
            <a:off x="8078510" y="6830139"/>
            <a:ext cx="5687854" cy="395049"/>
          </a:xfrm>
          <a:prstGeom prst="rect">
            <a:avLst/>
          </a:prstGeom>
          <a:noFill/>
          <a:ln/>
        </p:spPr>
        <p:txBody>
          <a:bodyPr wrap="none" rtlCol="0" anchor="t"/>
          <a:lstStyle/>
          <a:p>
            <a:pPr marL="0" indent="0" algn="l">
              <a:lnSpc>
                <a:spcPts val="3110"/>
              </a:lnSpc>
              <a:buNone/>
            </a:pP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60"/>
            </a:avLst>
          </a:prstGeom>
          <a:solidFill>
            <a:srgbClr val="FFFFFF">
              <a:alpha val="85000"/>
            </a:srgbClr>
          </a:solidFill>
          <a:ln/>
        </p:spPr>
      </p:sp>
      <p:sp>
        <p:nvSpPr>
          <p:cNvPr id="6" name="Text 2"/>
          <p:cNvSpPr/>
          <p:nvPr/>
        </p:nvSpPr>
        <p:spPr>
          <a:xfrm>
            <a:off x="864037" y="803434"/>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Challenges :</a:t>
            </a:r>
            <a:endParaRPr lang="en-US" sz="4860" dirty="0"/>
          </a:p>
        </p:txBody>
      </p:sp>
      <p:sp>
        <p:nvSpPr>
          <p:cNvPr id="7" name="Text 3"/>
          <p:cNvSpPr/>
          <p:nvPr/>
        </p:nvSpPr>
        <p:spPr>
          <a:xfrm>
            <a:off x="1258967" y="1945243"/>
            <a:ext cx="12507397" cy="1580198"/>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Eudoxus Sans" pitchFamily="34" charset="0"/>
                <a:ea typeface="Eudoxus Sans" pitchFamily="34" charset="-122"/>
                <a:cs typeface="Eudoxus Sans" pitchFamily="34" charset="-120"/>
              </a:rPr>
              <a:t>Data Quality and Integration: </a:t>
            </a:r>
            <a:r>
              <a:rPr lang="en-US" sz="1944" dirty="0">
                <a:solidFill>
                  <a:srgbClr val="272525"/>
                </a:solidFill>
                <a:latin typeface="Eudoxus Sans" pitchFamily="34" charset="0"/>
                <a:ea typeface="Eudoxus Sans" pitchFamily="34" charset="-122"/>
                <a:cs typeface="Eudoxus Sans" pitchFamily="34" charset="-120"/>
              </a:rPr>
              <a:t>Telecom companies often have vast amounts of data stored across multiple systems, including customer demographics, call logs, usage patterns, and billing information. Integrating and cleansing this data for analysis can be challenging, and poor data quality can lead to inaccurate predictions</a:t>
            </a:r>
            <a:endParaRPr lang="en-US" sz="1944" dirty="0"/>
          </a:p>
        </p:txBody>
      </p:sp>
      <p:sp>
        <p:nvSpPr>
          <p:cNvPr id="8" name="Text 4"/>
          <p:cNvSpPr/>
          <p:nvPr/>
        </p:nvSpPr>
        <p:spPr>
          <a:xfrm>
            <a:off x="1258967" y="3611761"/>
            <a:ext cx="12507397" cy="1185148"/>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Eudoxus Sans" pitchFamily="34" charset="0"/>
                <a:ea typeface="Eudoxus Sans" pitchFamily="34" charset="-122"/>
                <a:cs typeface="Eudoxus Sans" pitchFamily="34" charset="-120"/>
              </a:rPr>
              <a:t>IInbalanced Data: </a:t>
            </a:r>
            <a:r>
              <a:rPr lang="en-US" sz="1944" dirty="0">
                <a:solidFill>
                  <a:srgbClr val="272525"/>
                </a:solidFill>
                <a:latin typeface="Eudoxus Sans" pitchFamily="34" charset="0"/>
                <a:ea typeface="Eudoxus Sans" pitchFamily="34" charset="-122"/>
                <a:cs typeface="Eudoxus Sans" pitchFamily="34" charset="-120"/>
              </a:rPr>
              <a:t>Telecom datasets are often imbalanced, with a small percentage of customers churning compared to those who remain. Imbalanced data can bias predictive models and lead to inaccurate churn predictions</a:t>
            </a:r>
            <a:endParaRPr lang="en-US" sz="1944" dirty="0"/>
          </a:p>
        </p:txBody>
      </p:sp>
      <p:sp>
        <p:nvSpPr>
          <p:cNvPr id="9" name="Text 5"/>
          <p:cNvSpPr/>
          <p:nvPr/>
        </p:nvSpPr>
        <p:spPr>
          <a:xfrm>
            <a:off x="1258967" y="4883229"/>
            <a:ext cx="125073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Eudoxus Sans" pitchFamily="34" charset="0"/>
                <a:ea typeface="Eudoxus Sans" pitchFamily="34" charset="-122"/>
                <a:cs typeface="Eudoxus Sans" pitchFamily="34" charset="-120"/>
              </a:rPr>
              <a:t>Dynainic Custoiner Behavior: </a:t>
            </a:r>
            <a:r>
              <a:rPr lang="en-US" sz="1944" dirty="0">
                <a:solidFill>
                  <a:srgbClr val="272525"/>
                </a:solidFill>
                <a:latin typeface="Eudoxus Sans" pitchFamily="34" charset="0"/>
                <a:ea typeface="Eudoxus Sans" pitchFamily="34" charset="-122"/>
                <a:cs typeface="Eudoxus Sans" pitchFamily="34" charset="-120"/>
              </a:rPr>
              <a:t>Customer behavior and preferences evolve over time, making it challenging to build accurate predictive models that adapt to changing patterns and trends.</a:t>
            </a:r>
            <a:endParaRPr lang="en-US" sz="1944" dirty="0"/>
          </a:p>
        </p:txBody>
      </p:sp>
      <p:sp>
        <p:nvSpPr>
          <p:cNvPr id="10" name="Text 6"/>
          <p:cNvSpPr/>
          <p:nvPr/>
        </p:nvSpPr>
        <p:spPr>
          <a:xfrm>
            <a:off x="1258967" y="5759648"/>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a:t>
            </a:r>
            <a:r>
              <a:rPr lang="en-US" sz="1944" b="1" dirty="0">
                <a:solidFill>
                  <a:srgbClr val="272525"/>
                </a:solidFill>
                <a:latin typeface="Eudoxus Sans" pitchFamily="34" charset="0"/>
                <a:ea typeface="Eudoxus Sans" pitchFamily="34" charset="-122"/>
                <a:cs typeface="Eudoxus Sans" pitchFamily="34" charset="-120"/>
              </a:rPr>
              <a:t>Scalability: </a:t>
            </a:r>
            <a:r>
              <a:rPr lang="en-US" sz="1944" dirty="0">
                <a:solidFill>
                  <a:srgbClr val="272525"/>
                </a:solidFill>
                <a:latin typeface="Eudoxus Sans" pitchFamily="34" charset="0"/>
                <a:ea typeface="Eudoxus Sans" pitchFamily="34" charset="-122"/>
                <a:cs typeface="Eudoxus Sans" pitchFamily="34" charset="-120"/>
              </a:rPr>
              <a:t>Telecom companies serve large customer bases, and churn prediction systems must be scalable to handle massive volumes of data and real-time predictions.</a:t>
            </a:r>
            <a:endParaRPr lang="en-US" sz="1944" dirty="0"/>
          </a:p>
        </p:txBody>
      </p:sp>
      <p:sp>
        <p:nvSpPr>
          <p:cNvPr id="11" name="Text 7"/>
          <p:cNvSpPr/>
          <p:nvPr/>
        </p:nvSpPr>
        <p:spPr>
          <a:xfrm>
            <a:off x="1258967" y="6636068"/>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a:t>
            </a:r>
            <a:r>
              <a:rPr lang="en-US" sz="1944" b="1" dirty="0">
                <a:solidFill>
                  <a:srgbClr val="272525"/>
                </a:solidFill>
                <a:latin typeface="Eudoxus Sans" pitchFamily="34" charset="0"/>
                <a:ea typeface="Eudoxus Sans" pitchFamily="34" charset="-122"/>
                <a:cs typeface="Eudoxus Sans" pitchFamily="34" charset="-120"/>
              </a:rPr>
              <a:t>Real-Tiine Prediction: </a:t>
            </a:r>
            <a:r>
              <a:rPr lang="en-US" sz="1944" dirty="0">
                <a:solidFill>
                  <a:srgbClr val="272525"/>
                </a:solidFill>
                <a:latin typeface="Eudoxus Sans" pitchFamily="34" charset="0"/>
                <a:ea typeface="Eudoxus Sans" pitchFamily="34" charset="-122"/>
                <a:cs typeface="Eudoxus Sans" pitchFamily="34" charset="-120"/>
              </a:rPr>
              <a:t>Implementing real-time churn prediction systems that can provide timely interventions to prevent churn is challenging due to the need for fast data processing and decision-making.</a:t>
            </a:r>
            <a:endParaRPr lang="en-US" sz="1944" dirty="0"/>
          </a:p>
        </p:txBody>
      </p:sp>
      <p:pic>
        <p:nvPicPr>
          <p:cNvPr id="14" name="Picture 13">
            <a:extLst>
              <a:ext uri="{FF2B5EF4-FFF2-40B4-BE49-F238E27FC236}">
                <a16:creationId xmlns:a16="http://schemas.microsoft.com/office/drawing/2014/main" id="{CD079673-64DD-D941-788A-619A44574F40}"/>
              </a:ext>
            </a:extLst>
          </p:cNvPr>
          <p:cNvPicPr>
            <a:picLocks noChangeAspect="1"/>
          </p:cNvPicPr>
          <p:nvPr/>
        </p:nvPicPr>
        <p:blipFill>
          <a:blip r:embed="rId5">
            <a:alphaModFix amt="12000"/>
            <a:extLst>
              <a:ext uri="{837473B0-CC2E-450A-ABE3-18F120FF3D39}">
                <a1611:picAttrSrcUrl xmlns:a1611="http://schemas.microsoft.com/office/drawing/2016/11/main" r:id="rId6"/>
              </a:ext>
            </a:extLst>
          </a:blip>
          <a:stretch>
            <a:fillRect/>
          </a:stretch>
        </p:blipFill>
        <p:spPr>
          <a:xfrm>
            <a:off x="1968665" y="353442"/>
            <a:ext cx="10693069" cy="7569016"/>
          </a:xfrm>
          <a:prstGeom prst="rect">
            <a:avLst/>
          </a:prstGeom>
        </p:spPr>
      </p:pic>
      <p:sp>
        <p:nvSpPr>
          <p:cNvPr id="15" name="TextBox 14">
            <a:extLst>
              <a:ext uri="{FF2B5EF4-FFF2-40B4-BE49-F238E27FC236}">
                <a16:creationId xmlns:a16="http://schemas.microsoft.com/office/drawing/2014/main" id="{A0201DC1-C67D-6EFB-D0A8-C257A609C433}"/>
              </a:ext>
            </a:extLst>
          </p:cNvPr>
          <p:cNvSpPr txBox="1"/>
          <p:nvPr/>
        </p:nvSpPr>
        <p:spPr>
          <a:xfrm>
            <a:off x="1968665" y="7899308"/>
            <a:ext cx="10693069" cy="230832"/>
          </a:xfrm>
          <a:prstGeom prst="rect">
            <a:avLst/>
          </a:prstGeom>
          <a:noFill/>
        </p:spPr>
        <p:txBody>
          <a:bodyPr wrap="square" rtlCol="0">
            <a:spAutoFit/>
          </a:bodyPr>
          <a:lstStyle/>
          <a:p>
            <a:r>
              <a:rPr lang="en-IN" sz="900">
                <a:hlinkClick r:id="rId6" tooltip="https://commotionwireless.net/docs/cck/networking/wireless-challenges/index.html"/>
              </a:rPr>
              <a:t>This Photo</a:t>
            </a:r>
            <a:r>
              <a:rPr lang="en-IN" sz="900"/>
              <a:t> by Unknown Author is licensed under </a:t>
            </a:r>
            <a:r>
              <a:rPr lang="en-IN" sz="900">
                <a:hlinkClick r:id="rId7" tooltip="https://creativecommons.org/licenses/by-sa/3.0/"/>
              </a:rPr>
              <a:t>CC BY-SA</a:t>
            </a:r>
            <a:endParaRPr lang="en-IN"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671870"/>
            <a:ext cx="4869061" cy="6885742"/>
          </a:xfrm>
          <a:prstGeom prst="rect">
            <a:avLst/>
          </a:prstGeom>
        </p:spPr>
      </p:pic>
      <p:sp>
        <p:nvSpPr>
          <p:cNvPr id="6" name="Text 1"/>
          <p:cNvSpPr/>
          <p:nvPr/>
        </p:nvSpPr>
        <p:spPr>
          <a:xfrm>
            <a:off x="864037" y="1275755"/>
            <a:ext cx="74159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Data Cleaning &amp; Preprocessing</a:t>
            </a:r>
            <a:endParaRPr lang="en-US" sz="4860" dirty="0"/>
          </a:p>
        </p:txBody>
      </p:sp>
      <p:sp>
        <p:nvSpPr>
          <p:cNvPr id="7" name="Text 2"/>
          <p:cNvSpPr/>
          <p:nvPr/>
        </p:nvSpPr>
        <p:spPr>
          <a:xfrm>
            <a:off x="1258967" y="3189089"/>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Handling Misclassified Variables</a:t>
            </a:r>
            <a:endParaRPr lang="en-US" sz="1944" dirty="0"/>
          </a:p>
        </p:txBody>
      </p:sp>
      <p:sp>
        <p:nvSpPr>
          <p:cNvPr id="8" name="Text 3"/>
          <p:cNvSpPr/>
          <p:nvPr/>
        </p:nvSpPr>
        <p:spPr>
          <a:xfrm>
            <a:off x="1258967" y="3670459"/>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Removing Duplicate Records Removing Unique Value</a:t>
            </a:r>
            <a:endParaRPr lang="en-US" sz="1944" dirty="0"/>
          </a:p>
        </p:txBody>
      </p:sp>
      <p:sp>
        <p:nvSpPr>
          <p:cNvPr id="9" name="Text 4"/>
          <p:cNvSpPr/>
          <p:nvPr/>
        </p:nvSpPr>
        <p:spPr>
          <a:xfrm>
            <a:off x="1258967" y="4151828"/>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Variables</a:t>
            </a:r>
            <a:endParaRPr lang="en-US" sz="1944" dirty="0"/>
          </a:p>
        </p:txBody>
      </p:sp>
      <p:sp>
        <p:nvSpPr>
          <p:cNvPr id="10" name="Text 5"/>
          <p:cNvSpPr/>
          <p:nvPr/>
        </p:nvSpPr>
        <p:spPr>
          <a:xfrm>
            <a:off x="1258967" y="4633198"/>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Removing Zero Variance Variables</a:t>
            </a:r>
            <a:endParaRPr lang="en-US" sz="1944" dirty="0"/>
          </a:p>
        </p:txBody>
      </p:sp>
      <p:sp>
        <p:nvSpPr>
          <p:cNvPr id="11" name="Text 6"/>
          <p:cNvSpPr/>
          <p:nvPr/>
        </p:nvSpPr>
        <p:spPr>
          <a:xfrm>
            <a:off x="1258967" y="5114568"/>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Outlier Treatment</a:t>
            </a:r>
            <a:endParaRPr lang="en-US" sz="1944" dirty="0"/>
          </a:p>
        </p:txBody>
      </p:sp>
      <p:sp>
        <p:nvSpPr>
          <p:cNvPr id="12" name="Text 7"/>
          <p:cNvSpPr/>
          <p:nvPr/>
        </p:nvSpPr>
        <p:spPr>
          <a:xfrm>
            <a:off x="1258967" y="5595938"/>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Missing Value Treatment</a:t>
            </a:r>
            <a:endParaRPr lang="en-US" sz="1944" dirty="0"/>
          </a:p>
        </p:txBody>
      </p:sp>
      <p:sp>
        <p:nvSpPr>
          <p:cNvPr id="13" name="Text 8"/>
          <p:cNvSpPr/>
          <p:nvPr/>
        </p:nvSpPr>
        <p:spPr>
          <a:xfrm>
            <a:off x="1258967" y="6077307"/>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Removing Highly Correlated Variables</a:t>
            </a:r>
            <a:endParaRPr lang="en-US" sz="1944" dirty="0"/>
          </a:p>
        </p:txBody>
      </p:sp>
      <p:sp>
        <p:nvSpPr>
          <p:cNvPr id="14" name="Text 9"/>
          <p:cNvSpPr/>
          <p:nvPr/>
        </p:nvSpPr>
        <p:spPr>
          <a:xfrm>
            <a:off x="1258967" y="6558677"/>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Eudoxus Sans" pitchFamily="34" charset="0"/>
                <a:ea typeface="Eudoxus Sans" pitchFamily="34" charset="-122"/>
                <a:cs typeface="Eudoxus Sans" pitchFamily="34" charset="-120"/>
              </a:rPr>
              <a:t>Multicollinearity(VIF&gt;5)</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48"/>
            </a:avLst>
          </a:prstGeom>
          <a:solidFill>
            <a:srgbClr val="FFFFFF">
              <a:alpha val="85000"/>
            </a:srgbClr>
          </a:solidFill>
          <a:ln/>
        </p:spPr>
      </p:sp>
      <p:sp>
        <p:nvSpPr>
          <p:cNvPr id="6" name="Text 2"/>
          <p:cNvSpPr/>
          <p:nvPr/>
        </p:nvSpPr>
        <p:spPr>
          <a:xfrm>
            <a:off x="859274" y="675084"/>
            <a:ext cx="6138029" cy="767120"/>
          </a:xfrm>
          <a:prstGeom prst="rect">
            <a:avLst/>
          </a:prstGeom>
          <a:noFill/>
          <a:ln/>
        </p:spPr>
        <p:txBody>
          <a:bodyPr wrap="none" rtlCol="0" anchor="t"/>
          <a:lstStyle/>
          <a:p>
            <a:pPr marL="0" indent="0">
              <a:lnSpc>
                <a:spcPts val="6041"/>
              </a:lnSpc>
              <a:buNone/>
            </a:pPr>
            <a:r>
              <a:rPr lang="en-US" sz="4833" b="1" dirty="0">
                <a:solidFill>
                  <a:srgbClr val="000000"/>
                </a:solidFill>
                <a:latin typeface="p22-mackinac-pro" pitchFamily="34" charset="0"/>
                <a:ea typeface="p22-mackinac-pro" pitchFamily="34" charset="-122"/>
                <a:cs typeface="p22-mackinac-pro" pitchFamily="34" charset="-120"/>
              </a:rPr>
              <a:t>ML Model Building</a:t>
            </a:r>
            <a:endParaRPr lang="en-US" sz="4833" dirty="0"/>
          </a:p>
        </p:txBody>
      </p:sp>
      <p:sp>
        <p:nvSpPr>
          <p:cNvPr id="7" name="Text 3"/>
          <p:cNvSpPr/>
          <p:nvPr/>
        </p:nvSpPr>
        <p:spPr>
          <a:xfrm>
            <a:off x="859274" y="1810464"/>
            <a:ext cx="12911852" cy="392787"/>
          </a:xfrm>
          <a:prstGeom prst="rect">
            <a:avLst/>
          </a:prstGeom>
          <a:noFill/>
          <a:ln/>
        </p:spPr>
        <p:txBody>
          <a:bodyPr wrap="none" rtlCol="0" anchor="t"/>
          <a:lstStyle/>
          <a:p>
            <a:pPr marL="0" indent="0">
              <a:lnSpc>
                <a:spcPts val="3093"/>
              </a:lnSpc>
              <a:buNone/>
            </a:pPr>
            <a:r>
              <a:rPr lang="en-US" sz="1933" dirty="0">
                <a:solidFill>
                  <a:srgbClr val="272525"/>
                </a:solidFill>
                <a:latin typeface="Eudoxus Sans" pitchFamily="34" charset="0"/>
                <a:ea typeface="Eudoxus Sans" pitchFamily="34" charset="-122"/>
                <a:cs typeface="Eudoxus Sans" pitchFamily="34" charset="-120"/>
              </a:rPr>
              <a:t>►Logistic Regression</a:t>
            </a:r>
            <a:endParaRPr lang="en-US" sz="1933" dirty="0"/>
          </a:p>
        </p:txBody>
      </p:sp>
      <p:sp>
        <p:nvSpPr>
          <p:cNvPr id="8" name="Text 4"/>
          <p:cNvSpPr/>
          <p:nvPr/>
        </p:nvSpPr>
        <p:spPr>
          <a:xfrm>
            <a:off x="859274" y="2479358"/>
            <a:ext cx="12911852" cy="392787"/>
          </a:xfrm>
          <a:prstGeom prst="rect">
            <a:avLst/>
          </a:prstGeom>
          <a:noFill/>
          <a:ln/>
        </p:spPr>
        <p:txBody>
          <a:bodyPr wrap="none" rtlCol="0" anchor="t"/>
          <a:lstStyle/>
          <a:p>
            <a:pPr marL="0" indent="0">
              <a:lnSpc>
                <a:spcPts val="3093"/>
              </a:lnSpc>
              <a:buNone/>
            </a:pPr>
            <a:r>
              <a:rPr lang="en-US" sz="1933" dirty="0">
                <a:solidFill>
                  <a:srgbClr val="272525"/>
                </a:solidFill>
                <a:latin typeface="Eudoxus Sans" pitchFamily="34" charset="0"/>
                <a:ea typeface="Eudoxus Sans" pitchFamily="34" charset="-122"/>
                <a:cs typeface="Eudoxus Sans" pitchFamily="34" charset="-120"/>
              </a:rPr>
              <a:t>►Decision Tree</a:t>
            </a:r>
            <a:endParaRPr lang="en-US" sz="1933" dirty="0"/>
          </a:p>
        </p:txBody>
      </p:sp>
      <p:sp>
        <p:nvSpPr>
          <p:cNvPr id="9" name="Text 5"/>
          <p:cNvSpPr/>
          <p:nvPr/>
        </p:nvSpPr>
        <p:spPr>
          <a:xfrm>
            <a:off x="859274" y="3148251"/>
            <a:ext cx="12911852" cy="392787"/>
          </a:xfrm>
          <a:prstGeom prst="rect">
            <a:avLst/>
          </a:prstGeom>
          <a:noFill/>
          <a:ln/>
        </p:spPr>
        <p:txBody>
          <a:bodyPr wrap="none" rtlCol="0" anchor="t"/>
          <a:lstStyle/>
          <a:p>
            <a:pPr marL="0" indent="0">
              <a:lnSpc>
                <a:spcPts val="3093"/>
              </a:lnSpc>
              <a:buNone/>
            </a:pPr>
            <a:r>
              <a:rPr lang="en-US" sz="1933" dirty="0">
                <a:solidFill>
                  <a:srgbClr val="272525"/>
                </a:solidFill>
                <a:latin typeface="Eudoxus Sans" pitchFamily="34" charset="0"/>
                <a:ea typeface="Eudoxus Sans" pitchFamily="34" charset="-122"/>
                <a:cs typeface="Eudoxus Sans" pitchFamily="34" charset="-120"/>
              </a:rPr>
              <a:t>►Random Forest</a:t>
            </a:r>
            <a:endParaRPr lang="en-US" sz="1933" dirty="0"/>
          </a:p>
        </p:txBody>
      </p:sp>
      <p:sp>
        <p:nvSpPr>
          <p:cNvPr id="10" name="Text 6"/>
          <p:cNvSpPr/>
          <p:nvPr/>
        </p:nvSpPr>
        <p:spPr>
          <a:xfrm>
            <a:off x="859274" y="3817144"/>
            <a:ext cx="12911852" cy="392787"/>
          </a:xfrm>
          <a:prstGeom prst="rect">
            <a:avLst/>
          </a:prstGeom>
          <a:noFill/>
          <a:ln/>
        </p:spPr>
        <p:txBody>
          <a:bodyPr wrap="none" rtlCol="0" anchor="t"/>
          <a:lstStyle/>
          <a:p>
            <a:pPr marL="0" indent="0">
              <a:lnSpc>
                <a:spcPts val="3093"/>
              </a:lnSpc>
              <a:buNone/>
            </a:pPr>
            <a:endParaRPr lang="en-US" sz="1933" dirty="0"/>
          </a:p>
        </p:txBody>
      </p:sp>
      <p:sp>
        <p:nvSpPr>
          <p:cNvPr id="11" name="Text 7"/>
          <p:cNvSpPr/>
          <p:nvPr/>
        </p:nvSpPr>
        <p:spPr>
          <a:xfrm>
            <a:off x="859274" y="4486037"/>
            <a:ext cx="12911852" cy="392787"/>
          </a:xfrm>
          <a:prstGeom prst="rect">
            <a:avLst/>
          </a:prstGeom>
          <a:noFill/>
          <a:ln/>
        </p:spPr>
        <p:txBody>
          <a:bodyPr wrap="none" rtlCol="0" anchor="t"/>
          <a:lstStyle/>
          <a:p>
            <a:pPr marL="0" indent="0">
              <a:lnSpc>
                <a:spcPts val="3093"/>
              </a:lnSpc>
              <a:buNone/>
            </a:pPr>
            <a:endParaRPr lang="en-US" sz="1933" dirty="0"/>
          </a:p>
        </p:txBody>
      </p:sp>
      <p:sp>
        <p:nvSpPr>
          <p:cNvPr id="12" name="Text 8"/>
          <p:cNvSpPr/>
          <p:nvPr/>
        </p:nvSpPr>
        <p:spPr>
          <a:xfrm>
            <a:off x="859274" y="5154930"/>
            <a:ext cx="12911852" cy="392787"/>
          </a:xfrm>
          <a:prstGeom prst="rect">
            <a:avLst/>
          </a:prstGeom>
          <a:noFill/>
          <a:ln/>
        </p:spPr>
        <p:txBody>
          <a:bodyPr wrap="none" rtlCol="0" anchor="t"/>
          <a:lstStyle/>
          <a:p>
            <a:pPr marL="0" indent="0">
              <a:lnSpc>
                <a:spcPts val="3093"/>
              </a:lnSpc>
              <a:buNone/>
            </a:pPr>
            <a:endParaRPr lang="en-US" sz="1933" dirty="0"/>
          </a:p>
        </p:txBody>
      </p:sp>
      <p:sp>
        <p:nvSpPr>
          <p:cNvPr id="13" name="Text 9"/>
          <p:cNvSpPr/>
          <p:nvPr/>
        </p:nvSpPr>
        <p:spPr>
          <a:xfrm>
            <a:off x="859274" y="5823823"/>
            <a:ext cx="12911852" cy="392787"/>
          </a:xfrm>
          <a:prstGeom prst="rect">
            <a:avLst/>
          </a:prstGeom>
          <a:noFill/>
          <a:ln/>
        </p:spPr>
        <p:txBody>
          <a:bodyPr wrap="none" rtlCol="0" anchor="t"/>
          <a:lstStyle/>
          <a:p>
            <a:pPr marL="0" indent="0">
              <a:lnSpc>
                <a:spcPts val="3093"/>
              </a:lnSpc>
              <a:buNone/>
            </a:pPr>
            <a:endParaRPr lang="en-US" sz="1933" dirty="0"/>
          </a:p>
        </p:txBody>
      </p:sp>
      <p:sp>
        <p:nvSpPr>
          <p:cNvPr id="14" name="Text 10"/>
          <p:cNvSpPr/>
          <p:nvPr/>
        </p:nvSpPr>
        <p:spPr>
          <a:xfrm>
            <a:off x="859274" y="6492716"/>
            <a:ext cx="12911852" cy="392787"/>
          </a:xfrm>
          <a:prstGeom prst="rect">
            <a:avLst/>
          </a:prstGeom>
          <a:noFill/>
          <a:ln/>
        </p:spPr>
        <p:txBody>
          <a:bodyPr wrap="none" rtlCol="0" anchor="t"/>
          <a:lstStyle/>
          <a:p>
            <a:pPr marL="0" indent="0">
              <a:lnSpc>
                <a:spcPts val="3093"/>
              </a:lnSpc>
              <a:buNone/>
            </a:pPr>
            <a:endParaRPr lang="en-US" sz="1933" dirty="0"/>
          </a:p>
        </p:txBody>
      </p:sp>
      <p:sp>
        <p:nvSpPr>
          <p:cNvPr id="15" name="Text 11"/>
          <p:cNvSpPr/>
          <p:nvPr/>
        </p:nvSpPr>
        <p:spPr>
          <a:xfrm>
            <a:off x="859274" y="7161609"/>
            <a:ext cx="12911852" cy="392787"/>
          </a:xfrm>
          <a:prstGeom prst="rect">
            <a:avLst/>
          </a:prstGeom>
          <a:noFill/>
          <a:ln/>
        </p:spPr>
        <p:txBody>
          <a:bodyPr wrap="none" rtlCol="0" anchor="t"/>
          <a:lstStyle/>
          <a:p>
            <a:pPr marL="0" indent="0">
              <a:lnSpc>
                <a:spcPts val="3093"/>
              </a:lnSpc>
              <a:buNone/>
            </a:pPr>
            <a:endParaRPr lang="en-US" sz="1933" dirty="0"/>
          </a:p>
        </p:txBody>
      </p:sp>
      <p:pic>
        <p:nvPicPr>
          <p:cNvPr id="18" name="Picture 17">
            <a:extLst>
              <a:ext uri="{FF2B5EF4-FFF2-40B4-BE49-F238E27FC236}">
                <a16:creationId xmlns:a16="http://schemas.microsoft.com/office/drawing/2014/main" id="{4257C403-43E5-0D2F-E000-6CE270EBBB57}"/>
              </a:ext>
            </a:extLst>
          </p:cNvPr>
          <p:cNvPicPr>
            <a:picLocks noChangeAspect="1"/>
          </p:cNvPicPr>
          <p:nvPr/>
        </p:nvPicPr>
        <p:blipFill>
          <a:blip r:embed="rId5">
            <a:alphaModFix amt="20000"/>
            <a:extLst>
              <a:ext uri="{837473B0-CC2E-450A-ABE3-18F120FF3D39}">
                <a1611:picAttrSrcUrl xmlns:a1611="http://schemas.microsoft.com/office/drawing/2016/11/main" r:id="rId6"/>
              </a:ext>
            </a:extLst>
          </a:blip>
          <a:stretch>
            <a:fillRect/>
          </a:stretch>
        </p:blipFill>
        <p:spPr>
          <a:xfrm>
            <a:off x="0" y="1485009"/>
            <a:ext cx="14630400" cy="5259581"/>
          </a:xfrm>
          <a:prstGeom prst="rect">
            <a:avLst/>
          </a:prstGeom>
        </p:spPr>
      </p:pic>
      <p:sp>
        <p:nvSpPr>
          <p:cNvPr id="19" name="TextBox 18">
            <a:extLst>
              <a:ext uri="{FF2B5EF4-FFF2-40B4-BE49-F238E27FC236}">
                <a16:creationId xmlns:a16="http://schemas.microsoft.com/office/drawing/2014/main" id="{00C92E04-9CAD-E12A-BB54-5849EE6EDBF8}"/>
              </a:ext>
            </a:extLst>
          </p:cNvPr>
          <p:cNvSpPr txBox="1"/>
          <p:nvPr/>
        </p:nvSpPr>
        <p:spPr>
          <a:xfrm>
            <a:off x="0" y="6744590"/>
            <a:ext cx="14630400" cy="230832"/>
          </a:xfrm>
          <a:prstGeom prst="rect">
            <a:avLst/>
          </a:prstGeom>
          <a:noFill/>
        </p:spPr>
        <p:txBody>
          <a:bodyPr wrap="square" rtlCol="0">
            <a:spAutoFit/>
          </a:bodyPr>
          <a:lstStyle/>
          <a:p>
            <a:r>
              <a:rPr lang="en-IN" sz="900">
                <a:hlinkClick r:id="rId6" tooltip="https://yasoob.me/2017/11/11/introduction-to-machine-learning-and-its-usage-in-remote-sensing/"/>
              </a:rPr>
              <a:t>This Photo</a:t>
            </a:r>
            <a:r>
              <a:rPr lang="en-IN" sz="900"/>
              <a:t> by Unknown Author is licensed under </a:t>
            </a:r>
            <a:r>
              <a:rPr lang="en-IN" sz="900">
                <a:hlinkClick r:id="rId7" tooltip="https://creativecommons.org/licenses/by-sa/3.0/"/>
              </a:rPr>
              <a:t>CC BY-SA</a:t>
            </a:r>
            <a:endParaRPr lang="en-IN" sz="9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1546</Words>
  <Application>Microsoft Office PowerPoint</Application>
  <PresentationFormat>Custom</PresentationFormat>
  <Paragraphs>180</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Arial Black</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Puneeth M</cp:lastModifiedBy>
  <cp:revision>3</cp:revision>
  <dcterms:created xsi:type="dcterms:W3CDTF">2024-07-18T18:01:41Z</dcterms:created>
  <dcterms:modified xsi:type="dcterms:W3CDTF">2024-07-18T19:12:43Z</dcterms:modified>
</cp:coreProperties>
</file>